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18"/>
  </p:notesMasterIdLst>
  <p:sldIdLst>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59" r:id="rId17"/>
  </p:sldIdLst>
  <p:sldSz cx="9144000" cy="6858000" type="screen4x3"/>
  <p:notesSz cx="6858000" cy="9144000"/>
  <p:defaultTextStyle>
    <a:defPPr>
      <a:defRPr lang="en-US"/>
    </a:defPPr>
    <a:lvl1pPr marL="0" algn="l" defTabSz="913667" rtl="0" eaLnBrk="1" latinLnBrk="0" hangingPunct="1">
      <a:defRPr sz="1800" kern="1200">
        <a:solidFill>
          <a:schemeClr val="tx1"/>
        </a:solidFill>
        <a:latin typeface="+mn-lt"/>
        <a:ea typeface="+mn-ea"/>
        <a:cs typeface="+mn-cs"/>
      </a:defRPr>
    </a:lvl1pPr>
    <a:lvl2pPr marL="456834" algn="l" defTabSz="913667" rtl="0" eaLnBrk="1" latinLnBrk="0" hangingPunct="1">
      <a:defRPr sz="1800" kern="1200">
        <a:solidFill>
          <a:schemeClr val="tx1"/>
        </a:solidFill>
        <a:latin typeface="+mn-lt"/>
        <a:ea typeface="+mn-ea"/>
        <a:cs typeface="+mn-cs"/>
      </a:defRPr>
    </a:lvl2pPr>
    <a:lvl3pPr marL="913667" algn="l" defTabSz="913667" rtl="0" eaLnBrk="1" latinLnBrk="0" hangingPunct="1">
      <a:defRPr sz="1800" kern="1200">
        <a:solidFill>
          <a:schemeClr val="tx1"/>
        </a:solidFill>
        <a:latin typeface="+mn-lt"/>
        <a:ea typeface="+mn-ea"/>
        <a:cs typeface="+mn-cs"/>
      </a:defRPr>
    </a:lvl3pPr>
    <a:lvl4pPr marL="1370501" algn="l" defTabSz="913667" rtl="0" eaLnBrk="1" latinLnBrk="0" hangingPunct="1">
      <a:defRPr sz="1800" kern="1200">
        <a:solidFill>
          <a:schemeClr val="tx1"/>
        </a:solidFill>
        <a:latin typeface="+mn-lt"/>
        <a:ea typeface="+mn-ea"/>
        <a:cs typeface="+mn-cs"/>
      </a:defRPr>
    </a:lvl4pPr>
    <a:lvl5pPr marL="1827335" algn="l" defTabSz="913667" rtl="0" eaLnBrk="1" latinLnBrk="0" hangingPunct="1">
      <a:defRPr sz="1800" kern="1200">
        <a:solidFill>
          <a:schemeClr val="tx1"/>
        </a:solidFill>
        <a:latin typeface="+mn-lt"/>
        <a:ea typeface="+mn-ea"/>
        <a:cs typeface="+mn-cs"/>
      </a:defRPr>
    </a:lvl5pPr>
    <a:lvl6pPr marL="2284165" algn="l" defTabSz="913667" rtl="0" eaLnBrk="1" latinLnBrk="0" hangingPunct="1">
      <a:defRPr sz="1800" kern="1200">
        <a:solidFill>
          <a:schemeClr val="tx1"/>
        </a:solidFill>
        <a:latin typeface="+mn-lt"/>
        <a:ea typeface="+mn-ea"/>
        <a:cs typeface="+mn-cs"/>
      </a:defRPr>
    </a:lvl6pPr>
    <a:lvl7pPr marL="2741003" algn="l" defTabSz="913667" rtl="0" eaLnBrk="1" latinLnBrk="0" hangingPunct="1">
      <a:defRPr sz="1800" kern="1200">
        <a:solidFill>
          <a:schemeClr val="tx1"/>
        </a:solidFill>
        <a:latin typeface="+mn-lt"/>
        <a:ea typeface="+mn-ea"/>
        <a:cs typeface="+mn-cs"/>
      </a:defRPr>
    </a:lvl7pPr>
    <a:lvl8pPr marL="3197835" algn="l" defTabSz="913667" rtl="0" eaLnBrk="1" latinLnBrk="0" hangingPunct="1">
      <a:defRPr sz="1800" kern="1200">
        <a:solidFill>
          <a:schemeClr val="tx1"/>
        </a:solidFill>
        <a:latin typeface="+mn-lt"/>
        <a:ea typeface="+mn-ea"/>
        <a:cs typeface="+mn-cs"/>
      </a:defRPr>
    </a:lvl8pPr>
    <a:lvl9pPr marL="3654668" algn="l" defTabSz="913667"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47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44E5F8-F8DA-41DC-855A-C0EAEBDC90AC}" type="doc">
      <dgm:prSet loTypeId="urn:microsoft.com/office/officeart/2005/8/layout/cycle8" loCatId="cycle" qsTypeId="urn:microsoft.com/office/officeart/2005/8/quickstyle/simple1" qsCatId="simple" csTypeId="urn:microsoft.com/office/officeart/2005/8/colors/accent1_2" csCatId="accent1" phldr="1"/>
      <dgm:spPr/>
    </dgm:pt>
    <dgm:pt modelId="{8F7DB67D-2916-4B5D-8939-FD2E8633DE32}">
      <dgm:prSet phldrT="[Text]"/>
      <dgm:spPr/>
      <dgm:t>
        <a:bodyPr/>
        <a:lstStyle/>
        <a:p>
          <a:r>
            <a:rPr lang="en-GB" dirty="0" smtClean="0"/>
            <a:t>Capital</a:t>
          </a:r>
          <a:endParaRPr lang="en-GB" dirty="0"/>
        </a:p>
      </dgm:t>
    </dgm:pt>
    <dgm:pt modelId="{6572BB55-8082-495E-9522-AF4B1FD48438}" type="parTrans" cxnId="{075A1691-BCF0-471F-BC4E-909778497A4C}">
      <dgm:prSet/>
      <dgm:spPr/>
      <dgm:t>
        <a:bodyPr/>
        <a:lstStyle/>
        <a:p>
          <a:endParaRPr lang="en-GB"/>
        </a:p>
      </dgm:t>
    </dgm:pt>
    <dgm:pt modelId="{18DFECFA-DF67-4856-90E6-482D24E6D5FE}" type="sibTrans" cxnId="{075A1691-BCF0-471F-BC4E-909778497A4C}">
      <dgm:prSet/>
      <dgm:spPr/>
      <dgm:t>
        <a:bodyPr/>
        <a:lstStyle/>
        <a:p>
          <a:endParaRPr lang="en-GB"/>
        </a:p>
      </dgm:t>
    </dgm:pt>
    <dgm:pt modelId="{8E4CBA6F-B6E2-4CA9-BD02-E7A539A905C2}">
      <dgm:prSet phldrT="[Text]"/>
      <dgm:spPr>
        <a:solidFill>
          <a:schemeClr val="accent3"/>
        </a:solidFill>
      </dgm:spPr>
      <dgm:t>
        <a:bodyPr/>
        <a:lstStyle/>
        <a:p>
          <a:r>
            <a:rPr lang="en-GB" dirty="0" smtClean="0"/>
            <a:t>Value</a:t>
          </a:r>
          <a:endParaRPr lang="en-GB" dirty="0"/>
        </a:p>
      </dgm:t>
    </dgm:pt>
    <dgm:pt modelId="{9AA35A28-65E6-49E2-AC2B-ED1926BF7639}" type="parTrans" cxnId="{E868EDDE-1A97-4A04-8C40-3256D2D8EF48}">
      <dgm:prSet/>
      <dgm:spPr/>
      <dgm:t>
        <a:bodyPr/>
        <a:lstStyle/>
        <a:p>
          <a:endParaRPr lang="en-GB"/>
        </a:p>
      </dgm:t>
    </dgm:pt>
    <dgm:pt modelId="{B9D08E30-75E0-44A5-B18E-74EFC4BBB02D}" type="sibTrans" cxnId="{E868EDDE-1A97-4A04-8C40-3256D2D8EF48}">
      <dgm:prSet/>
      <dgm:spPr/>
      <dgm:t>
        <a:bodyPr/>
        <a:lstStyle/>
        <a:p>
          <a:endParaRPr lang="en-GB"/>
        </a:p>
      </dgm:t>
    </dgm:pt>
    <dgm:pt modelId="{ECD214CA-75C2-46E5-9CA7-F47E688383D9}">
      <dgm:prSet phldrT="[Text]"/>
      <dgm:spPr>
        <a:solidFill>
          <a:schemeClr val="accent2"/>
        </a:solidFill>
      </dgm:spPr>
      <dgm:t>
        <a:bodyPr/>
        <a:lstStyle/>
        <a:p>
          <a:r>
            <a:rPr lang="en-GB" dirty="0" smtClean="0"/>
            <a:t>Risk</a:t>
          </a:r>
          <a:endParaRPr lang="en-GB" dirty="0"/>
        </a:p>
      </dgm:t>
    </dgm:pt>
    <dgm:pt modelId="{5ACC7033-488A-40F5-AD7D-EF539EF28B5E}" type="parTrans" cxnId="{7C3E7189-011B-4145-B86B-DB0EB3E36E6E}">
      <dgm:prSet/>
      <dgm:spPr/>
      <dgm:t>
        <a:bodyPr/>
        <a:lstStyle/>
        <a:p>
          <a:endParaRPr lang="en-GB"/>
        </a:p>
      </dgm:t>
    </dgm:pt>
    <dgm:pt modelId="{875B7F50-99FC-4EC7-BE77-BB7F84AA260B}" type="sibTrans" cxnId="{7C3E7189-011B-4145-B86B-DB0EB3E36E6E}">
      <dgm:prSet/>
      <dgm:spPr/>
      <dgm:t>
        <a:bodyPr/>
        <a:lstStyle/>
        <a:p>
          <a:endParaRPr lang="en-GB"/>
        </a:p>
      </dgm:t>
    </dgm:pt>
    <dgm:pt modelId="{5C97C326-CEE4-4819-8EED-A039827B1AA7}" type="pres">
      <dgm:prSet presAssocID="{0C44E5F8-F8DA-41DC-855A-C0EAEBDC90AC}" presName="compositeShape" presStyleCnt="0">
        <dgm:presLayoutVars>
          <dgm:chMax val="7"/>
          <dgm:dir/>
          <dgm:resizeHandles val="exact"/>
        </dgm:presLayoutVars>
      </dgm:prSet>
      <dgm:spPr/>
    </dgm:pt>
    <dgm:pt modelId="{E7DED419-A93B-4DDC-9CEA-C1DEB41A6545}" type="pres">
      <dgm:prSet presAssocID="{0C44E5F8-F8DA-41DC-855A-C0EAEBDC90AC}" presName="wedge1" presStyleLbl="node1" presStyleIdx="0" presStyleCnt="3"/>
      <dgm:spPr/>
      <dgm:t>
        <a:bodyPr/>
        <a:lstStyle/>
        <a:p>
          <a:endParaRPr lang="en-GB"/>
        </a:p>
      </dgm:t>
    </dgm:pt>
    <dgm:pt modelId="{C346F9A9-7536-4F3E-993D-1B5BC7302E21}" type="pres">
      <dgm:prSet presAssocID="{0C44E5F8-F8DA-41DC-855A-C0EAEBDC90AC}" presName="dummy1a" presStyleCnt="0"/>
      <dgm:spPr/>
    </dgm:pt>
    <dgm:pt modelId="{F4C8D5B3-EF1F-4D7E-90F8-BCA8B0627E68}" type="pres">
      <dgm:prSet presAssocID="{0C44E5F8-F8DA-41DC-855A-C0EAEBDC90AC}" presName="dummy1b" presStyleCnt="0"/>
      <dgm:spPr/>
    </dgm:pt>
    <dgm:pt modelId="{917AA38E-5734-452B-A9E3-A68A31E241C7}" type="pres">
      <dgm:prSet presAssocID="{0C44E5F8-F8DA-41DC-855A-C0EAEBDC90AC}" presName="wedge1Tx" presStyleLbl="node1" presStyleIdx="0" presStyleCnt="3">
        <dgm:presLayoutVars>
          <dgm:chMax val="0"/>
          <dgm:chPref val="0"/>
          <dgm:bulletEnabled val="1"/>
        </dgm:presLayoutVars>
      </dgm:prSet>
      <dgm:spPr/>
      <dgm:t>
        <a:bodyPr/>
        <a:lstStyle/>
        <a:p>
          <a:endParaRPr lang="en-GB"/>
        </a:p>
      </dgm:t>
    </dgm:pt>
    <dgm:pt modelId="{8EACEA1C-685A-4E28-8335-8820DAA806EE}" type="pres">
      <dgm:prSet presAssocID="{0C44E5F8-F8DA-41DC-855A-C0EAEBDC90AC}" presName="wedge2" presStyleLbl="node1" presStyleIdx="1" presStyleCnt="3"/>
      <dgm:spPr/>
      <dgm:t>
        <a:bodyPr/>
        <a:lstStyle/>
        <a:p>
          <a:endParaRPr lang="en-GB"/>
        </a:p>
      </dgm:t>
    </dgm:pt>
    <dgm:pt modelId="{B6C54A31-68F0-4A35-B037-FE42FCCDC8AE}" type="pres">
      <dgm:prSet presAssocID="{0C44E5F8-F8DA-41DC-855A-C0EAEBDC90AC}" presName="dummy2a" presStyleCnt="0"/>
      <dgm:spPr/>
    </dgm:pt>
    <dgm:pt modelId="{9FEECDF7-353A-4037-9C1C-EC056BE6BFC1}" type="pres">
      <dgm:prSet presAssocID="{0C44E5F8-F8DA-41DC-855A-C0EAEBDC90AC}" presName="dummy2b" presStyleCnt="0"/>
      <dgm:spPr/>
    </dgm:pt>
    <dgm:pt modelId="{2FE81E2F-339A-427C-A618-681C100EF80C}" type="pres">
      <dgm:prSet presAssocID="{0C44E5F8-F8DA-41DC-855A-C0EAEBDC90AC}" presName="wedge2Tx" presStyleLbl="node1" presStyleIdx="1" presStyleCnt="3">
        <dgm:presLayoutVars>
          <dgm:chMax val="0"/>
          <dgm:chPref val="0"/>
          <dgm:bulletEnabled val="1"/>
        </dgm:presLayoutVars>
      </dgm:prSet>
      <dgm:spPr/>
      <dgm:t>
        <a:bodyPr/>
        <a:lstStyle/>
        <a:p>
          <a:endParaRPr lang="en-GB"/>
        </a:p>
      </dgm:t>
    </dgm:pt>
    <dgm:pt modelId="{30086DC4-04A1-42C8-8E49-FD0F3F399700}" type="pres">
      <dgm:prSet presAssocID="{0C44E5F8-F8DA-41DC-855A-C0EAEBDC90AC}" presName="wedge3" presStyleLbl="node1" presStyleIdx="2" presStyleCnt="3"/>
      <dgm:spPr/>
      <dgm:t>
        <a:bodyPr/>
        <a:lstStyle/>
        <a:p>
          <a:endParaRPr lang="en-GB"/>
        </a:p>
      </dgm:t>
    </dgm:pt>
    <dgm:pt modelId="{3F88C82E-59DD-43E5-8D07-B6054DA960A3}" type="pres">
      <dgm:prSet presAssocID="{0C44E5F8-F8DA-41DC-855A-C0EAEBDC90AC}" presName="dummy3a" presStyleCnt="0"/>
      <dgm:spPr/>
    </dgm:pt>
    <dgm:pt modelId="{5B5B755E-8DC6-4872-B112-EE9A0F959E72}" type="pres">
      <dgm:prSet presAssocID="{0C44E5F8-F8DA-41DC-855A-C0EAEBDC90AC}" presName="dummy3b" presStyleCnt="0"/>
      <dgm:spPr/>
    </dgm:pt>
    <dgm:pt modelId="{68BE3267-253B-4872-AA90-A234A40E9A93}" type="pres">
      <dgm:prSet presAssocID="{0C44E5F8-F8DA-41DC-855A-C0EAEBDC90AC}" presName="wedge3Tx" presStyleLbl="node1" presStyleIdx="2" presStyleCnt="3">
        <dgm:presLayoutVars>
          <dgm:chMax val="0"/>
          <dgm:chPref val="0"/>
          <dgm:bulletEnabled val="1"/>
        </dgm:presLayoutVars>
      </dgm:prSet>
      <dgm:spPr/>
      <dgm:t>
        <a:bodyPr/>
        <a:lstStyle/>
        <a:p>
          <a:endParaRPr lang="en-GB"/>
        </a:p>
      </dgm:t>
    </dgm:pt>
    <dgm:pt modelId="{4EF1DC80-C47B-4F13-882F-B140671D6139}" type="pres">
      <dgm:prSet presAssocID="{18DFECFA-DF67-4856-90E6-482D24E6D5FE}" presName="arrowWedge1" presStyleLbl="fgSibTrans2D1" presStyleIdx="0" presStyleCnt="3"/>
      <dgm:spPr/>
    </dgm:pt>
    <dgm:pt modelId="{305F4B89-A047-44BD-8799-439A5976CF3E}" type="pres">
      <dgm:prSet presAssocID="{B9D08E30-75E0-44A5-B18E-74EFC4BBB02D}" presName="arrowWedge2" presStyleLbl="fgSibTrans2D1" presStyleIdx="1" presStyleCnt="3" custLinFactNeighborY="27"/>
      <dgm:spPr/>
    </dgm:pt>
    <dgm:pt modelId="{33CEF689-C7A8-4FCD-B291-D0459B618A40}" type="pres">
      <dgm:prSet presAssocID="{875B7F50-99FC-4EC7-BE77-BB7F84AA260B}" presName="arrowWedge3" presStyleLbl="fgSibTrans2D1" presStyleIdx="2" presStyleCnt="3"/>
      <dgm:spPr/>
    </dgm:pt>
  </dgm:ptLst>
  <dgm:cxnLst>
    <dgm:cxn modelId="{075A1691-BCF0-471F-BC4E-909778497A4C}" srcId="{0C44E5F8-F8DA-41DC-855A-C0EAEBDC90AC}" destId="{8F7DB67D-2916-4B5D-8939-FD2E8633DE32}" srcOrd="0" destOrd="0" parTransId="{6572BB55-8082-495E-9522-AF4B1FD48438}" sibTransId="{18DFECFA-DF67-4856-90E6-482D24E6D5FE}"/>
    <dgm:cxn modelId="{A97A12B1-BE96-4FE3-9203-67E22C87DC6A}" type="presOf" srcId="{8F7DB67D-2916-4B5D-8939-FD2E8633DE32}" destId="{E7DED419-A93B-4DDC-9CEA-C1DEB41A6545}" srcOrd="0" destOrd="0" presId="urn:microsoft.com/office/officeart/2005/8/layout/cycle8"/>
    <dgm:cxn modelId="{7386AA04-9D6D-454C-905D-E7612314E753}" type="presOf" srcId="{8E4CBA6F-B6E2-4CA9-BD02-E7A539A905C2}" destId="{8EACEA1C-685A-4E28-8335-8820DAA806EE}" srcOrd="0" destOrd="0" presId="urn:microsoft.com/office/officeart/2005/8/layout/cycle8"/>
    <dgm:cxn modelId="{5F6F1684-057C-4F36-8641-01726AE53E21}" type="presOf" srcId="{8F7DB67D-2916-4B5D-8939-FD2E8633DE32}" destId="{917AA38E-5734-452B-A9E3-A68A31E241C7}" srcOrd="1" destOrd="0" presId="urn:microsoft.com/office/officeart/2005/8/layout/cycle8"/>
    <dgm:cxn modelId="{E868EDDE-1A97-4A04-8C40-3256D2D8EF48}" srcId="{0C44E5F8-F8DA-41DC-855A-C0EAEBDC90AC}" destId="{8E4CBA6F-B6E2-4CA9-BD02-E7A539A905C2}" srcOrd="1" destOrd="0" parTransId="{9AA35A28-65E6-49E2-AC2B-ED1926BF7639}" sibTransId="{B9D08E30-75E0-44A5-B18E-74EFC4BBB02D}"/>
    <dgm:cxn modelId="{F9D65B31-24CE-419B-9D9E-A7E7F80ADA64}" type="presOf" srcId="{ECD214CA-75C2-46E5-9CA7-F47E688383D9}" destId="{68BE3267-253B-4872-AA90-A234A40E9A93}" srcOrd="1" destOrd="0" presId="urn:microsoft.com/office/officeart/2005/8/layout/cycle8"/>
    <dgm:cxn modelId="{7C3E7189-011B-4145-B86B-DB0EB3E36E6E}" srcId="{0C44E5F8-F8DA-41DC-855A-C0EAEBDC90AC}" destId="{ECD214CA-75C2-46E5-9CA7-F47E688383D9}" srcOrd="2" destOrd="0" parTransId="{5ACC7033-488A-40F5-AD7D-EF539EF28B5E}" sibTransId="{875B7F50-99FC-4EC7-BE77-BB7F84AA260B}"/>
    <dgm:cxn modelId="{18C6FD16-FE3E-4818-9B2B-B10ECF20672B}" type="presOf" srcId="{ECD214CA-75C2-46E5-9CA7-F47E688383D9}" destId="{30086DC4-04A1-42C8-8E49-FD0F3F399700}" srcOrd="0" destOrd="0" presId="urn:microsoft.com/office/officeart/2005/8/layout/cycle8"/>
    <dgm:cxn modelId="{8D4185A0-8028-4936-A4BA-EB6CF1D16916}" type="presOf" srcId="{8E4CBA6F-B6E2-4CA9-BD02-E7A539A905C2}" destId="{2FE81E2F-339A-427C-A618-681C100EF80C}" srcOrd="1" destOrd="0" presId="urn:microsoft.com/office/officeart/2005/8/layout/cycle8"/>
    <dgm:cxn modelId="{16B90004-496E-4CBF-BCFE-8FEBC82DC518}" type="presOf" srcId="{0C44E5F8-F8DA-41DC-855A-C0EAEBDC90AC}" destId="{5C97C326-CEE4-4819-8EED-A039827B1AA7}" srcOrd="0" destOrd="0" presId="urn:microsoft.com/office/officeart/2005/8/layout/cycle8"/>
    <dgm:cxn modelId="{DC34E58D-3BA6-4FEE-878C-DDA406957E10}" type="presParOf" srcId="{5C97C326-CEE4-4819-8EED-A039827B1AA7}" destId="{E7DED419-A93B-4DDC-9CEA-C1DEB41A6545}" srcOrd="0" destOrd="0" presId="urn:microsoft.com/office/officeart/2005/8/layout/cycle8"/>
    <dgm:cxn modelId="{2ADFB942-D5FD-4BF5-B879-1A4882CB2C49}" type="presParOf" srcId="{5C97C326-CEE4-4819-8EED-A039827B1AA7}" destId="{C346F9A9-7536-4F3E-993D-1B5BC7302E21}" srcOrd="1" destOrd="0" presId="urn:microsoft.com/office/officeart/2005/8/layout/cycle8"/>
    <dgm:cxn modelId="{E3ABD0AA-35C4-4A40-9467-4D04F11508D4}" type="presParOf" srcId="{5C97C326-CEE4-4819-8EED-A039827B1AA7}" destId="{F4C8D5B3-EF1F-4D7E-90F8-BCA8B0627E68}" srcOrd="2" destOrd="0" presId="urn:microsoft.com/office/officeart/2005/8/layout/cycle8"/>
    <dgm:cxn modelId="{F5799128-EAB0-4BA7-AA66-FFC525CBE354}" type="presParOf" srcId="{5C97C326-CEE4-4819-8EED-A039827B1AA7}" destId="{917AA38E-5734-452B-A9E3-A68A31E241C7}" srcOrd="3" destOrd="0" presId="urn:microsoft.com/office/officeart/2005/8/layout/cycle8"/>
    <dgm:cxn modelId="{E77CC541-8483-4852-B16D-79B1E3AFC2D9}" type="presParOf" srcId="{5C97C326-CEE4-4819-8EED-A039827B1AA7}" destId="{8EACEA1C-685A-4E28-8335-8820DAA806EE}" srcOrd="4" destOrd="0" presId="urn:microsoft.com/office/officeart/2005/8/layout/cycle8"/>
    <dgm:cxn modelId="{EB7AF9E8-DEA9-4C52-A8DB-2D1E25D82E97}" type="presParOf" srcId="{5C97C326-CEE4-4819-8EED-A039827B1AA7}" destId="{B6C54A31-68F0-4A35-B037-FE42FCCDC8AE}" srcOrd="5" destOrd="0" presId="urn:microsoft.com/office/officeart/2005/8/layout/cycle8"/>
    <dgm:cxn modelId="{98A5C56B-DBD8-49E0-A85A-F7C65CFD503C}" type="presParOf" srcId="{5C97C326-CEE4-4819-8EED-A039827B1AA7}" destId="{9FEECDF7-353A-4037-9C1C-EC056BE6BFC1}" srcOrd="6" destOrd="0" presId="urn:microsoft.com/office/officeart/2005/8/layout/cycle8"/>
    <dgm:cxn modelId="{F7988D77-3561-41F7-921C-955F7148E560}" type="presParOf" srcId="{5C97C326-CEE4-4819-8EED-A039827B1AA7}" destId="{2FE81E2F-339A-427C-A618-681C100EF80C}" srcOrd="7" destOrd="0" presId="urn:microsoft.com/office/officeart/2005/8/layout/cycle8"/>
    <dgm:cxn modelId="{8B1246D1-22FD-4780-8F90-1AFB824F28FA}" type="presParOf" srcId="{5C97C326-CEE4-4819-8EED-A039827B1AA7}" destId="{30086DC4-04A1-42C8-8E49-FD0F3F399700}" srcOrd="8" destOrd="0" presId="urn:microsoft.com/office/officeart/2005/8/layout/cycle8"/>
    <dgm:cxn modelId="{816B6E71-C007-4A10-B6E0-E3E0676CDB58}" type="presParOf" srcId="{5C97C326-CEE4-4819-8EED-A039827B1AA7}" destId="{3F88C82E-59DD-43E5-8D07-B6054DA960A3}" srcOrd="9" destOrd="0" presId="urn:microsoft.com/office/officeart/2005/8/layout/cycle8"/>
    <dgm:cxn modelId="{A61EA392-9650-4286-88A8-2058886B33C1}" type="presParOf" srcId="{5C97C326-CEE4-4819-8EED-A039827B1AA7}" destId="{5B5B755E-8DC6-4872-B112-EE9A0F959E72}" srcOrd="10" destOrd="0" presId="urn:microsoft.com/office/officeart/2005/8/layout/cycle8"/>
    <dgm:cxn modelId="{CB619BCA-AEA5-4A33-A73C-1011E2689BCF}" type="presParOf" srcId="{5C97C326-CEE4-4819-8EED-A039827B1AA7}" destId="{68BE3267-253B-4872-AA90-A234A40E9A93}" srcOrd="11" destOrd="0" presId="urn:microsoft.com/office/officeart/2005/8/layout/cycle8"/>
    <dgm:cxn modelId="{26858BE1-5D9C-4356-B620-3C758DAE94AE}" type="presParOf" srcId="{5C97C326-CEE4-4819-8EED-A039827B1AA7}" destId="{4EF1DC80-C47B-4F13-882F-B140671D6139}" srcOrd="12" destOrd="0" presId="urn:microsoft.com/office/officeart/2005/8/layout/cycle8"/>
    <dgm:cxn modelId="{A17B8019-B96E-4AD4-819C-6E099830E747}" type="presParOf" srcId="{5C97C326-CEE4-4819-8EED-A039827B1AA7}" destId="{305F4B89-A047-44BD-8799-439A5976CF3E}" srcOrd="13" destOrd="0" presId="urn:microsoft.com/office/officeart/2005/8/layout/cycle8"/>
    <dgm:cxn modelId="{41034DE8-5E1C-4777-A7C7-061E9A913EBC}" type="presParOf" srcId="{5C97C326-CEE4-4819-8EED-A039827B1AA7}" destId="{33CEF689-C7A8-4FCD-B291-D0459B618A40}" srcOrd="1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DED419-A93B-4DDC-9CEA-C1DEB41A6545}">
      <dsp:nvSpPr>
        <dsp:cNvPr id="0" name=""/>
        <dsp:cNvSpPr/>
      </dsp:nvSpPr>
      <dsp:spPr>
        <a:xfrm>
          <a:off x="383542" y="189634"/>
          <a:ext cx="2450661" cy="2450661"/>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Capital</a:t>
          </a:r>
          <a:endParaRPr lang="en-GB" sz="2000" kern="1200" dirty="0"/>
        </a:p>
      </dsp:txBody>
      <dsp:txXfrm>
        <a:off x="1675099" y="708941"/>
        <a:ext cx="875236" cy="729363"/>
      </dsp:txXfrm>
    </dsp:sp>
    <dsp:sp modelId="{8EACEA1C-685A-4E28-8335-8820DAA806EE}">
      <dsp:nvSpPr>
        <dsp:cNvPr id="0" name=""/>
        <dsp:cNvSpPr/>
      </dsp:nvSpPr>
      <dsp:spPr>
        <a:xfrm>
          <a:off x="333070" y="277158"/>
          <a:ext cx="2450661" cy="2450661"/>
        </a:xfrm>
        <a:prstGeom prst="pie">
          <a:avLst>
            <a:gd name="adj1" fmla="val 1800000"/>
            <a:gd name="adj2" fmla="val 900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Value</a:t>
          </a:r>
          <a:endParaRPr lang="en-GB" sz="2000" kern="1200" dirty="0"/>
        </a:p>
      </dsp:txBody>
      <dsp:txXfrm>
        <a:off x="916561" y="1867170"/>
        <a:ext cx="1312854" cy="641839"/>
      </dsp:txXfrm>
    </dsp:sp>
    <dsp:sp modelId="{30086DC4-04A1-42C8-8E49-FD0F3F399700}">
      <dsp:nvSpPr>
        <dsp:cNvPr id="0" name=""/>
        <dsp:cNvSpPr/>
      </dsp:nvSpPr>
      <dsp:spPr>
        <a:xfrm>
          <a:off x="282598" y="189634"/>
          <a:ext cx="2450661" cy="2450661"/>
        </a:xfrm>
        <a:prstGeom prst="pie">
          <a:avLst>
            <a:gd name="adj1" fmla="val 9000000"/>
            <a:gd name="adj2" fmla="val 1620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Risk</a:t>
          </a:r>
          <a:endParaRPr lang="en-GB" sz="2000" kern="1200" dirty="0"/>
        </a:p>
      </dsp:txBody>
      <dsp:txXfrm>
        <a:off x="566466" y="708941"/>
        <a:ext cx="875236" cy="729363"/>
      </dsp:txXfrm>
    </dsp:sp>
    <dsp:sp modelId="{4EF1DC80-C47B-4F13-882F-B140671D6139}">
      <dsp:nvSpPr>
        <dsp:cNvPr id="0" name=""/>
        <dsp:cNvSpPr/>
      </dsp:nvSpPr>
      <dsp:spPr>
        <a:xfrm>
          <a:off x="232036" y="37926"/>
          <a:ext cx="2754076" cy="2754076"/>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5F4B89-A047-44BD-8799-439A5976CF3E}">
      <dsp:nvSpPr>
        <dsp:cNvPr id="0" name=""/>
        <dsp:cNvSpPr/>
      </dsp:nvSpPr>
      <dsp:spPr>
        <a:xfrm>
          <a:off x="181362" y="126039"/>
          <a:ext cx="2754076" cy="2754076"/>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CEF689-C7A8-4FCD-B291-D0459B618A40}">
      <dsp:nvSpPr>
        <dsp:cNvPr id="0" name=""/>
        <dsp:cNvSpPr/>
      </dsp:nvSpPr>
      <dsp:spPr>
        <a:xfrm>
          <a:off x="130688" y="37926"/>
          <a:ext cx="2754076" cy="2754076"/>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3BE4DC-7A38-45ED-AD8D-0AAD4152BBA2}" type="datetimeFigureOut">
              <a:rPr lang="en-US" smtClean="0"/>
              <a:pPr/>
              <a:t>11/9/2010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33AC2E-3A8C-4F1C-82D1-7D3FFD5A244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3667" rtl="0" eaLnBrk="1" latinLnBrk="0" hangingPunct="1">
      <a:defRPr sz="1200" kern="1200">
        <a:solidFill>
          <a:schemeClr val="tx1"/>
        </a:solidFill>
        <a:latin typeface="+mn-lt"/>
        <a:ea typeface="+mn-ea"/>
        <a:cs typeface="+mn-cs"/>
      </a:defRPr>
    </a:lvl1pPr>
    <a:lvl2pPr marL="456834" algn="l" defTabSz="913667" rtl="0" eaLnBrk="1" latinLnBrk="0" hangingPunct="1">
      <a:defRPr sz="1200" kern="1200">
        <a:solidFill>
          <a:schemeClr val="tx1"/>
        </a:solidFill>
        <a:latin typeface="+mn-lt"/>
        <a:ea typeface="+mn-ea"/>
        <a:cs typeface="+mn-cs"/>
      </a:defRPr>
    </a:lvl2pPr>
    <a:lvl3pPr marL="913667" algn="l" defTabSz="913667" rtl="0" eaLnBrk="1" latinLnBrk="0" hangingPunct="1">
      <a:defRPr sz="1200" kern="1200">
        <a:solidFill>
          <a:schemeClr val="tx1"/>
        </a:solidFill>
        <a:latin typeface="+mn-lt"/>
        <a:ea typeface="+mn-ea"/>
        <a:cs typeface="+mn-cs"/>
      </a:defRPr>
    </a:lvl3pPr>
    <a:lvl4pPr marL="1370501" algn="l" defTabSz="913667" rtl="0" eaLnBrk="1" latinLnBrk="0" hangingPunct="1">
      <a:defRPr sz="1200" kern="1200">
        <a:solidFill>
          <a:schemeClr val="tx1"/>
        </a:solidFill>
        <a:latin typeface="+mn-lt"/>
        <a:ea typeface="+mn-ea"/>
        <a:cs typeface="+mn-cs"/>
      </a:defRPr>
    </a:lvl4pPr>
    <a:lvl5pPr marL="1827335" algn="l" defTabSz="913667" rtl="0" eaLnBrk="1" latinLnBrk="0" hangingPunct="1">
      <a:defRPr sz="1200" kern="1200">
        <a:solidFill>
          <a:schemeClr val="tx1"/>
        </a:solidFill>
        <a:latin typeface="+mn-lt"/>
        <a:ea typeface="+mn-ea"/>
        <a:cs typeface="+mn-cs"/>
      </a:defRPr>
    </a:lvl5pPr>
    <a:lvl6pPr marL="2284165" algn="l" defTabSz="913667" rtl="0" eaLnBrk="1" latinLnBrk="0" hangingPunct="1">
      <a:defRPr sz="1200" kern="1200">
        <a:solidFill>
          <a:schemeClr val="tx1"/>
        </a:solidFill>
        <a:latin typeface="+mn-lt"/>
        <a:ea typeface="+mn-ea"/>
        <a:cs typeface="+mn-cs"/>
      </a:defRPr>
    </a:lvl6pPr>
    <a:lvl7pPr marL="2741003" algn="l" defTabSz="913667" rtl="0" eaLnBrk="1" latinLnBrk="0" hangingPunct="1">
      <a:defRPr sz="1200" kern="1200">
        <a:solidFill>
          <a:schemeClr val="tx1"/>
        </a:solidFill>
        <a:latin typeface="+mn-lt"/>
        <a:ea typeface="+mn-ea"/>
        <a:cs typeface="+mn-cs"/>
      </a:defRPr>
    </a:lvl7pPr>
    <a:lvl8pPr marL="3197835" algn="l" defTabSz="913667" rtl="0" eaLnBrk="1" latinLnBrk="0" hangingPunct="1">
      <a:defRPr sz="1200" kern="1200">
        <a:solidFill>
          <a:schemeClr val="tx1"/>
        </a:solidFill>
        <a:latin typeface="+mn-lt"/>
        <a:ea typeface="+mn-ea"/>
        <a:cs typeface="+mn-cs"/>
      </a:defRPr>
    </a:lvl8pPr>
    <a:lvl9pPr marL="3654668" algn="l" defTabSz="91366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a:noFill/>
          <a:ln/>
        </p:spPr>
        <p:txBody>
          <a:bodyPr/>
          <a:lstStyle/>
          <a:p>
            <a:r>
              <a:rPr lang="en-GB" smtClean="0"/>
              <a:t>Insurance companies are in the business of taking on risk.  Through taking on risks they expect to generate profits for their s/hs or p/hs in the case of a mutual.  The risk appetite helps firms to articulate the </a:t>
            </a:r>
          </a:p>
        </p:txBody>
      </p:sp>
      <p:sp>
        <p:nvSpPr>
          <p:cNvPr id="23556" name="Slide Number Placeholder 3"/>
          <p:cNvSpPr>
            <a:spLocks noGrp="1"/>
          </p:cNvSpPr>
          <p:nvPr>
            <p:ph type="sldNum" sz="quarter" idx="5"/>
          </p:nvPr>
        </p:nvSpPr>
        <p:spPr>
          <a:noFill/>
        </p:spPr>
        <p:txBody>
          <a:bodyPr/>
          <a:lstStyle/>
          <a:p>
            <a:fld id="{F0250FEE-CBDB-49B2-805C-227D9F7CB092}" type="slidenum">
              <a:rPr lang="en-GB"/>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a:noFill/>
          <a:ln/>
        </p:spPr>
        <p:txBody>
          <a:bodyPr/>
          <a:lstStyle/>
          <a:p>
            <a:pPr marL="0" lvl="1" indent="0"/>
            <a:r>
              <a:rPr lang="en-GB" smtClean="0"/>
              <a:t>Risk capacity in isolation does not inform about the underlying risks that the firm is exposed to but gives indication of the level of solvency and the extent to which additional risks can be taken on relative to existing risk exposure.</a:t>
            </a:r>
          </a:p>
          <a:p>
            <a:pPr marL="0" lvl="1" indent="0"/>
            <a:endParaRPr lang="en-GB" smtClean="0"/>
          </a:p>
          <a:p>
            <a:pPr marL="0" lvl="1" indent="0"/>
            <a:r>
              <a:rPr lang="en-GB" smtClean="0"/>
              <a:t>Risk appetite limits around relative risk exposures can be set. </a:t>
            </a:r>
          </a:p>
          <a:p>
            <a:pPr marL="0" lvl="1" indent="0"/>
            <a:r>
              <a:rPr lang="en-GB" smtClean="0"/>
              <a:t>This will facilitate the setting of risk appetite and management of the organisation against these limits as it aids understanding of the extent to which current and projected risk exposure is attributable to each particular risk type.</a:t>
            </a:r>
          </a:p>
          <a:p>
            <a:pPr marL="0" lvl="1" indent="0"/>
            <a:endParaRPr lang="en-GB" smtClean="0"/>
          </a:p>
          <a:p>
            <a:pPr marL="0" lvl="1" indent="0"/>
            <a:r>
              <a:rPr lang="en-GB" smtClean="0"/>
              <a:t>These will differ around the business depending on the nature of the business, the types of products sold and the inherent investment strategy. </a:t>
            </a:r>
          </a:p>
          <a:p>
            <a:endParaRPr lang="en-GB" smtClean="0"/>
          </a:p>
          <a:p>
            <a:endParaRPr lang="en-GB" smtClean="0"/>
          </a:p>
        </p:txBody>
      </p:sp>
      <p:sp>
        <p:nvSpPr>
          <p:cNvPr id="24580" name="Slide Number Placeholder 3"/>
          <p:cNvSpPr>
            <a:spLocks noGrp="1"/>
          </p:cNvSpPr>
          <p:nvPr>
            <p:ph type="sldNum" sz="quarter" idx="5"/>
          </p:nvPr>
        </p:nvSpPr>
        <p:spPr>
          <a:noFill/>
        </p:spPr>
        <p:txBody>
          <a:bodyPr/>
          <a:lstStyle/>
          <a:p>
            <a:fld id="{44D05CD2-EC03-4CB9-8718-1D18FE326999}" type="slidenum">
              <a:rPr lang="en-GB"/>
              <a:pPr/>
              <a:t>8</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a:noFill/>
        </p:spPr>
        <p:txBody>
          <a:bodyPr/>
          <a:lstStyle/>
          <a:p>
            <a:fld id="{4D3CEA3A-77EB-47B4-A018-1954BC6EF9D1}" type="slidenum">
              <a:rPr lang="en-GB"/>
              <a:pPr/>
              <a:t>9</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a:noFill/>
          <a:ln/>
        </p:spPr>
        <p:txBody>
          <a:bodyPr/>
          <a:lstStyle/>
          <a:p>
            <a:endParaRPr lang="en-US" smtClean="0"/>
          </a:p>
        </p:txBody>
      </p:sp>
      <p:sp>
        <p:nvSpPr>
          <p:cNvPr id="26628" name="Slide Number Placeholder 3"/>
          <p:cNvSpPr>
            <a:spLocks noGrp="1"/>
          </p:cNvSpPr>
          <p:nvPr>
            <p:ph type="sldNum" sz="quarter" idx="5"/>
          </p:nvPr>
        </p:nvSpPr>
        <p:spPr>
          <a:noFill/>
        </p:spPr>
        <p:txBody>
          <a:bodyPr/>
          <a:lstStyle/>
          <a:p>
            <a:fld id="{10F21CD0-EC0B-44DF-BB0E-BD019C1483BB}" type="slidenum">
              <a:rPr lang="en-GB"/>
              <a:pPr/>
              <a:t>10</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60358" y="8812049"/>
            <a:ext cx="157094" cy="184666"/>
          </a:xfrm>
          <a:prstGeom prst="rect">
            <a:avLst/>
          </a:prstGeom>
          <a:noFill/>
          <a:ln w="9525">
            <a:noFill/>
            <a:miter lim="800000"/>
            <a:headEnd/>
            <a:tailEnd/>
          </a:ln>
        </p:spPr>
        <p:txBody>
          <a:bodyPr wrap="none" lIns="0" tIns="0" rIns="0" bIns="0" anchor="b">
            <a:spAutoFit/>
          </a:bodyPr>
          <a:lstStyle/>
          <a:p>
            <a:pPr defTabSz="627063"/>
            <a:fld id="{6BB8847A-16F8-4C9A-B1F6-906CC05E00A2}" type="slidenum">
              <a:rPr lang="en-GB" sz="1200">
                <a:latin typeface="Calibri" pitchFamily="34" charset="0"/>
              </a:rPr>
              <a:pPr defTabSz="627063"/>
              <a:t>15</a:t>
            </a:fld>
            <a:endParaRPr lang="en-GB" sz="1200">
              <a:latin typeface="Calibri" pitchFamily="34" charset="0"/>
            </a:endParaRPr>
          </a:p>
        </p:txBody>
      </p:sp>
      <p:sp>
        <p:nvSpPr>
          <p:cNvPr id="27651" name="Rectangle 2"/>
          <p:cNvSpPr>
            <a:spLocks noGrp="1" noRot="1" noChangeAspect="1" noChangeArrowheads="1" noTextEdit="1"/>
          </p:cNvSpPr>
          <p:nvPr>
            <p:ph type="sldImg"/>
          </p:nvPr>
        </p:nvSpPr>
        <p:spPr bwMode="auto">
          <a:xfrm>
            <a:off x="722313" y="361950"/>
            <a:ext cx="5397500" cy="4048125"/>
          </a:xfrm>
          <a:noFill/>
          <a:ln>
            <a:solidFill>
              <a:srgbClr val="000000"/>
            </a:solidFill>
            <a:miter lim="800000"/>
            <a:headEnd/>
            <a:tailEnd/>
          </a:ln>
        </p:spPr>
      </p:sp>
      <p:sp>
        <p:nvSpPr>
          <p:cNvPr id="27652" name="Rectangle 3"/>
          <p:cNvSpPr>
            <a:spLocks noGrp="1" noChangeArrowheads="1"/>
          </p:cNvSpPr>
          <p:nvPr>
            <p:ph type="body" idx="1"/>
          </p:nvPr>
        </p:nvSpPr>
        <p:spPr>
          <a:xfrm>
            <a:off x="360359" y="4501077"/>
            <a:ext cx="6119667" cy="4139879"/>
          </a:xfrm>
          <a:noFill/>
          <a:ln/>
        </p:spPr>
        <p:txBody>
          <a:bodyPr/>
          <a:lstStyle/>
          <a:p>
            <a:pPr eaLnBrk="1" hangingPunct="1">
              <a:spcBef>
                <a:spcPct val="0"/>
              </a:spcBef>
            </a:pPr>
            <a:endParaRPr lang="en-US" sz="280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5" descr="DEL_PRI_RGB"/>
          <p:cNvPicPr>
            <a:picLocks noChangeArrowheads="1"/>
          </p:cNvPicPr>
          <p:nvPr/>
        </p:nvPicPr>
        <p:blipFill>
          <a:blip r:embed="rId2" cstate="print"/>
          <a:srcRect l="7785" t="27351" r="9871" b="25598"/>
          <a:stretch>
            <a:fillRect/>
          </a:stretch>
        </p:blipFill>
        <p:spPr bwMode="auto">
          <a:xfrm>
            <a:off x="287151" y="253483"/>
            <a:ext cx="2132686" cy="470551"/>
          </a:xfrm>
          <a:prstGeom prst="rect">
            <a:avLst/>
          </a:prstGeom>
          <a:noFill/>
          <a:ln w="9525">
            <a:noFill/>
            <a:miter lim="800000"/>
            <a:headEnd/>
            <a:tailEnd/>
          </a:ln>
        </p:spPr>
      </p:pic>
      <p:sp>
        <p:nvSpPr>
          <p:cNvPr id="120835" name="Title Placeholder 1"/>
          <p:cNvSpPr>
            <a:spLocks noGrp="1"/>
          </p:cNvSpPr>
          <p:nvPr>
            <p:ph type="ctrTitle"/>
          </p:nvPr>
        </p:nvSpPr>
        <p:spPr>
          <a:xfrm>
            <a:off x="1142825" y="2886332"/>
            <a:ext cx="3996983" cy="1177777"/>
          </a:xfrm>
        </p:spPr>
        <p:txBody>
          <a:bodyPr/>
          <a:lstStyle>
            <a:lvl1pPr>
              <a:lnSpc>
                <a:spcPts val="3230"/>
              </a:lnSpc>
              <a:defRPr sz="3500" b="0" smtClean="0">
                <a:latin typeface="Times New Roman" pitchFamily="18" charset="0"/>
              </a:defRPr>
            </a:lvl1pPr>
          </a:lstStyle>
          <a:p>
            <a:r>
              <a:rPr lang="en-GB" smtClean="0"/>
              <a:t>Click to edit </a:t>
            </a:r>
            <a:br>
              <a:rPr lang="en-GB" smtClean="0"/>
            </a:br>
            <a:r>
              <a:rPr lang="en-GB" smtClean="0"/>
              <a:t>Master title style</a:t>
            </a:r>
          </a:p>
        </p:txBody>
      </p:sp>
      <p:sp>
        <p:nvSpPr>
          <p:cNvPr id="120836" name="Text Placeholder 2"/>
          <p:cNvSpPr>
            <a:spLocks noGrp="1"/>
          </p:cNvSpPr>
          <p:nvPr>
            <p:ph type="subTitle" idx="1"/>
          </p:nvPr>
        </p:nvSpPr>
        <p:spPr>
          <a:xfrm>
            <a:off x="406913" y="6028940"/>
            <a:ext cx="4740104" cy="303897"/>
          </a:xfrm>
        </p:spPr>
        <p:txBody>
          <a:bodyPr/>
          <a:lstStyle>
            <a:lvl1pPr marL="0" indent="0">
              <a:lnSpc>
                <a:spcPts val="1994"/>
              </a:lnSpc>
              <a:defRPr sz="1600" b="1" smtClean="0"/>
            </a:lvl1pPr>
          </a:lstStyle>
          <a:p>
            <a:r>
              <a:rPr lang="en-GB" smtClean="0"/>
              <a:t>Click to edit Master subtitle style</a:t>
            </a:r>
          </a:p>
        </p:txBody>
      </p:sp>
      <p:sp>
        <p:nvSpPr>
          <p:cNvPr id="5" name="Slide Number Placeholder 9"/>
          <p:cNvSpPr>
            <a:spLocks noGrp="1"/>
          </p:cNvSpPr>
          <p:nvPr>
            <p:ph type="sldNum" sz="quarter" idx="10"/>
          </p:nvPr>
        </p:nvSpPr>
        <p:spPr>
          <a:xfrm>
            <a:off x="415573" y="6552702"/>
            <a:ext cx="282819" cy="144246"/>
          </a:xfrm>
        </p:spPr>
        <p:txBody>
          <a:bodyPr/>
          <a:lstStyle>
            <a:lvl1pPr>
              <a:lnSpc>
                <a:spcPts val="1200"/>
              </a:lnSpc>
              <a:defRPr/>
            </a:lvl1pPr>
          </a:lstStyle>
          <a:p>
            <a:pPr algn="l" rtl="0" fontAlgn="base">
              <a:spcBef>
                <a:spcPct val="0"/>
              </a:spcBef>
              <a:spcAft>
                <a:spcPct val="0"/>
              </a:spcAft>
            </a:pPr>
            <a:fld id="{C875A7DB-571D-4BB0-9DE0-BBD8A84B9D58}" type="slidenum">
              <a:rPr lang="en-GB" sz="900" b="1" kern="1200">
                <a:solidFill>
                  <a:srgbClr val="002776"/>
                </a:solidFill>
                <a:latin typeface="Arial" pitchFamily="34" charset="0"/>
                <a:ea typeface="+mn-ea"/>
                <a:cs typeface="Arial" pitchFamily="34" charset="0"/>
              </a:rPr>
              <a:pPr algn="l" rtl="0" fontAlgn="base">
                <a:spcBef>
                  <a:spcPct val="0"/>
                </a:spcBef>
                <a:spcAft>
                  <a:spcPct val="0"/>
                </a:spcAft>
              </a:pPr>
              <a:t>‹#›</a:t>
            </a:fld>
            <a:endParaRPr lang="en-GB" sz="900" b="1" kern="1200" dirty="0">
              <a:solidFill>
                <a:srgbClr val="002776"/>
              </a:solidFill>
              <a:latin typeface="Arial" pitchFamily="34" charset="0"/>
              <a:ea typeface="+mn-ea"/>
              <a:cs typeface="Arial" pitchFamily="34" charset="0"/>
            </a:endParaRPr>
          </a:p>
        </p:txBody>
      </p:sp>
      <p:sp>
        <p:nvSpPr>
          <p:cNvPr id="6" name="Footer Placeholder 10"/>
          <p:cNvSpPr>
            <a:spLocks noGrp="1"/>
          </p:cNvSpPr>
          <p:nvPr>
            <p:ph type="ftr" sz="quarter" idx="11"/>
          </p:nvPr>
        </p:nvSpPr>
        <p:spPr>
          <a:xfrm>
            <a:off x="770538" y="6552704"/>
            <a:ext cx="4317318" cy="123240"/>
          </a:xfrm>
        </p:spPr>
        <p:txBody>
          <a:bodyPr/>
          <a:lstStyle>
            <a:lvl1pPr>
              <a:lnSpc>
                <a:spcPts val="1200"/>
              </a:lnSpc>
              <a:defRPr/>
            </a:lvl1pPr>
          </a:lstStyle>
          <a:p>
            <a:pPr algn="l" rtl="0" fontAlgn="base">
              <a:spcBef>
                <a:spcPct val="0"/>
              </a:spcBef>
              <a:spcAft>
                <a:spcPct val="0"/>
              </a:spcAft>
            </a:pPr>
            <a:endParaRPr lang="en-US" sz="900" kern="1200" dirty="0">
              <a:solidFill>
                <a:srgbClr val="002776"/>
              </a:solidFill>
              <a:latin typeface="Arial" pitchFamily="34" charset="0"/>
              <a:ea typeface="+mn-ea"/>
              <a:cs typeface="Arial" pitchFamily="34" charset="0"/>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a:spLocks noChangeArrowheads="1"/>
          </p:cNvSpPr>
          <p:nvPr/>
        </p:nvSpPr>
        <p:spPr bwMode="auto">
          <a:xfrm>
            <a:off x="6398058" y="6554107"/>
            <a:ext cx="2313056" cy="144247"/>
          </a:xfrm>
          <a:prstGeom prst="rect">
            <a:avLst/>
          </a:prstGeom>
          <a:noFill/>
          <a:ln w="25400" algn="ctr">
            <a:noFill/>
            <a:miter lim="800000"/>
            <a:headEnd/>
            <a:tailEnd/>
          </a:ln>
        </p:spPr>
        <p:txBody>
          <a:bodyPr lIns="0" tIns="0" rIns="0" bIns="0"/>
          <a:lstStyle/>
          <a:p>
            <a:pPr algn="r" defTabSz="913671" rtl="0" fontAlgn="base">
              <a:lnSpc>
                <a:spcPts val="1077"/>
              </a:lnSpc>
              <a:spcBef>
                <a:spcPct val="0"/>
              </a:spcBef>
              <a:spcAft>
                <a:spcPct val="0"/>
              </a:spcAft>
              <a:defRPr/>
            </a:pPr>
            <a:r>
              <a:rPr lang="en-GB" sz="700" kern="1200" dirty="0">
                <a:solidFill>
                  <a:srgbClr val="002776"/>
                </a:solidFill>
                <a:latin typeface="Arial" charset="0"/>
                <a:ea typeface="+mn-ea"/>
                <a:cs typeface="Arial" charset="0"/>
              </a:rPr>
              <a:t>© 2010 Deloitte LLP. Private and confidential</a:t>
            </a:r>
          </a:p>
        </p:txBody>
      </p:sp>
      <p:sp>
        <p:nvSpPr>
          <p:cNvPr id="2" name="Title 1"/>
          <p:cNvSpPr>
            <a:spLocks noGrp="1"/>
          </p:cNvSpPr>
          <p:nvPr>
            <p:ph type="title"/>
          </p:nvPr>
        </p:nvSpPr>
        <p:spPr>
          <a:xfrm>
            <a:off x="354490" y="317582"/>
            <a:ext cx="8295054" cy="555769"/>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54490" y="1032144"/>
            <a:ext cx="4076629" cy="4604942"/>
          </a:xfrm>
        </p:spPr>
        <p:txBody>
          <a:bodyPr rtlCol="0">
            <a:noAutofit/>
          </a:bodyPr>
          <a:lstStyle>
            <a:lvl1pPr algn="l" defTabSz="819745"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1pPr>
            <a:lvl2pPr algn="l" defTabSz="819745"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2pPr>
            <a:lvl3pPr algn="l" defTabSz="819745"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3pPr>
            <a:lvl4pPr algn="l" defTabSz="819745" rtl="0" eaLnBrk="1" latinLnBrk="0" hangingPunct="1">
              <a:spcBef>
                <a:spcPts val="0"/>
              </a:spcBef>
              <a:spcAft>
                <a:spcPts val="269"/>
              </a:spcAft>
              <a:buFont typeface="Arial" pitchFamily="34" charset="0"/>
              <a:defRPr lang="en-US" sz="900" kern="1200" dirty="0" smtClean="0">
                <a:solidFill>
                  <a:schemeClr val="tx1"/>
                </a:solidFill>
                <a:latin typeface="+mn-lt"/>
                <a:ea typeface="+mj-ea"/>
                <a:cs typeface="+mj-cs"/>
              </a:defRPr>
            </a:lvl4pPr>
            <a:lvl5pPr algn="l" defTabSz="819745"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572914" y="1032144"/>
            <a:ext cx="4076629" cy="4604942"/>
          </a:xfrm>
        </p:spPr>
        <p:txBody>
          <a:bodyPr rtlCol="0">
            <a:noAutofit/>
          </a:bodyPr>
          <a:lstStyle>
            <a:lvl1pPr algn="l" defTabSz="819745"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1pPr>
            <a:lvl2pPr algn="l" defTabSz="819745"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2pPr>
            <a:lvl3pPr algn="l" defTabSz="819745"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3pPr>
            <a:lvl4pPr algn="l" defTabSz="819745" rtl="0" eaLnBrk="1" latinLnBrk="0" hangingPunct="1">
              <a:spcBef>
                <a:spcPts val="0"/>
              </a:spcBef>
              <a:spcAft>
                <a:spcPts val="269"/>
              </a:spcAft>
              <a:buFont typeface="Arial" pitchFamily="34" charset="0"/>
              <a:defRPr lang="en-US" sz="900" kern="1200" smtClean="0">
                <a:solidFill>
                  <a:schemeClr val="tx1"/>
                </a:solidFill>
                <a:latin typeface="+mn-lt"/>
                <a:ea typeface="+mj-ea"/>
                <a:cs typeface="+mj-cs"/>
              </a:defRPr>
            </a:lvl4pPr>
            <a:lvl5pPr algn="l" defTabSz="819745"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9"/>
          <p:cNvSpPr>
            <a:spLocks noGrp="1"/>
          </p:cNvSpPr>
          <p:nvPr>
            <p:ph type="sldNum" sz="quarter" idx="10"/>
          </p:nvPr>
        </p:nvSpPr>
        <p:spPr/>
        <p:txBody>
          <a:bodyPr/>
          <a:lstStyle>
            <a:lvl1pPr algn="l" rtl="0" fontAlgn="base">
              <a:lnSpc>
                <a:spcPts val="1077"/>
              </a:lnSpc>
              <a:spcBef>
                <a:spcPct val="0"/>
              </a:spcBef>
              <a:spcAft>
                <a:spcPct val="0"/>
              </a:spcAft>
              <a:defRPr/>
            </a:lvl1pPr>
          </a:lstStyle>
          <a:p>
            <a:fld id="{4F8FB68B-4796-4118-AEE8-E0BD8482A3D4}" type="slidenum">
              <a:rPr lang="en-GB" smtClean="0">
                <a:solidFill>
                  <a:srgbClr val="002776"/>
                </a:solidFill>
                <a:cs typeface="Arial" pitchFamily="34" charset="0"/>
              </a:rPr>
              <a:pPr/>
              <a:t>‹#›</a:t>
            </a:fld>
            <a:endParaRPr lang="en-GB" dirty="0">
              <a:solidFill>
                <a:srgbClr val="002776"/>
              </a:solidFill>
              <a:cs typeface="Arial" pitchFamily="34" charset="0"/>
            </a:endParaRPr>
          </a:p>
        </p:txBody>
      </p:sp>
      <p:sp>
        <p:nvSpPr>
          <p:cNvPr id="7" name="Footer Placeholder 10"/>
          <p:cNvSpPr>
            <a:spLocks noGrp="1"/>
          </p:cNvSpPr>
          <p:nvPr>
            <p:ph type="ftr" sz="quarter" idx="11"/>
          </p:nvPr>
        </p:nvSpPr>
        <p:spPr/>
        <p:txBody>
          <a:bodyPr/>
          <a:lstStyle>
            <a:lvl1pPr algn="l" rtl="0" fontAlgn="base">
              <a:lnSpc>
                <a:spcPts val="1077"/>
              </a:lnSpc>
              <a:spcBef>
                <a:spcPct val="0"/>
              </a:spcBef>
              <a:spcAft>
                <a:spcPct val="0"/>
              </a:spcAft>
              <a:defRPr/>
            </a:lvl1pPr>
          </a:lstStyle>
          <a:p>
            <a:endParaRPr lang="en-US" dirty="0">
              <a:solidFill>
                <a:srgbClr val="002776"/>
              </a:solidFill>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lgn="l" rtl="0" fontAlgn="base">
              <a:lnSpc>
                <a:spcPts val="1077"/>
              </a:lnSpc>
              <a:spcBef>
                <a:spcPct val="0"/>
              </a:spcBef>
              <a:spcAft>
                <a:spcPct val="0"/>
              </a:spcAft>
              <a:defRPr/>
            </a:lvl1pPr>
          </a:lstStyle>
          <a:p>
            <a:fld id="{DA5337F3-76ED-4CA5-95ED-E141F881D0E2}" type="slidenum">
              <a:rPr lang="en-GB" smtClean="0">
                <a:solidFill>
                  <a:srgbClr val="002776"/>
                </a:solidFill>
                <a:cs typeface="Arial" pitchFamily="34" charset="0"/>
              </a:rPr>
              <a:pPr/>
              <a:t>‹#›</a:t>
            </a:fld>
            <a:endParaRPr lang="en-GB" dirty="0">
              <a:solidFill>
                <a:srgbClr val="002776"/>
              </a:solidFill>
              <a:cs typeface="Arial" pitchFamily="34" charset="0"/>
            </a:endParaRPr>
          </a:p>
        </p:txBody>
      </p:sp>
      <p:sp>
        <p:nvSpPr>
          <p:cNvPr id="3" name="Footer Placeholder 10"/>
          <p:cNvSpPr>
            <a:spLocks noGrp="1"/>
          </p:cNvSpPr>
          <p:nvPr>
            <p:ph type="ftr" sz="quarter" idx="11"/>
          </p:nvPr>
        </p:nvSpPr>
        <p:spPr/>
        <p:txBody>
          <a:bodyPr/>
          <a:lstStyle>
            <a:lvl1pPr algn="l" rtl="0" fontAlgn="base">
              <a:lnSpc>
                <a:spcPts val="1077"/>
              </a:lnSpc>
              <a:spcBef>
                <a:spcPct val="0"/>
              </a:spcBef>
              <a:spcAft>
                <a:spcPct val="0"/>
              </a:spcAft>
              <a:defRPr/>
            </a:lvl1pPr>
          </a:lstStyle>
          <a:p>
            <a:pPr>
              <a:defRPr/>
            </a:pPr>
            <a:r>
              <a:rPr lang="en-GB" dirty="0" smtClean="0">
                <a:solidFill>
                  <a:srgbClr val="002776"/>
                </a:solidFill>
                <a:cs typeface="Arial" pitchFamily="34" charset="0"/>
              </a:rPr>
              <a:t>Footer</a:t>
            </a:r>
            <a:endParaRPr lang="en-GB" dirty="0">
              <a:solidFill>
                <a:srgbClr val="002776"/>
              </a:solidFill>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5" descr="DEL_PRI_RGB"/>
          <p:cNvPicPr>
            <a:picLocks noChangeArrowheads="1"/>
          </p:cNvPicPr>
          <p:nvPr/>
        </p:nvPicPr>
        <p:blipFill>
          <a:blip r:embed="rId2" cstate="print"/>
          <a:srcRect l="7785" t="27351" r="9871" b="25598"/>
          <a:stretch>
            <a:fillRect/>
          </a:stretch>
        </p:blipFill>
        <p:spPr bwMode="auto">
          <a:xfrm>
            <a:off x="287151" y="253483"/>
            <a:ext cx="2132686" cy="470551"/>
          </a:xfrm>
          <a:prstGeom prst="rect">
            <a:avLst/>
          </a:prstGeom>
          <a:noFill/>
          <a:ln w="9525">
            <a:noFill/>
            <a:miter lim="800000"/>
            <a:headEnd/>
            <a:tailEnd/>
          </a:ln>
        </p:spPr>
      </p:pic>
      <p:sp>
        <p:nvSpPr>
          <p:cNvPr id="120835" name="Title Placeholder 1"/>
          <p:cNvSpPr>
            <a:spLocks noGrp="1"/>
          </p:cNvSpPr>
          <p:nvPr>
            <p:ph type="ctrTitle"/>
          </p:nvPr>
        </p:nvSpPr>
        <p:spPr>
          <a:xfrm>
            <a:off x="1142822" y="2886329"/>
            <a:ext cx="3996983" cy="1177777"/>
          </a:xfrm>
        </p:spPr>
        <p:txBody>
          <a:bodyPr/>
          <a:lstStyle>
            <a:lvl1pPr>
              <a:lnSpc>
                <a:spcPts val="3230"/>
              </a:lnSpc>
              <a:defRPr sz="3500" b="0" smtClean="0">
                <a:latin typeface="Times New Roman" pitchFamily="18" charset="0"/>
              </a:defRPr>
            </a:lvl1pPr>
          </a:lstStyle>
          <a:p>
            <a:r>
              <a:rPr lang="en-GB" smtClean="0"/>
              <a:t>Click to edit </a:t>
            </a:r>
            <a:br>
              <a:rPr lang="en-GB" smtClean="0"/>
            </a:br>
            <a:r>
              <a:rPr lang="en-GB" smtClean="0"/>
              <a:t>Master title style</a:t>
            </a:r>
          </a:p>
        </p:txBody>
      </p:sp>
      <p:sp>
        <p:nvSpPr>
          <p:cNvPr id="120836" name="Text Placeholder 2"/>
          <p:cNvSpPr>
            <a:spLocks noGrp="1"/>
          </p:cNvSpPr>
          <p:nvPr>
            <p:ph type="subTitle" idx="1"/>
          </p:nvPr>
        </p:nvSpPr>
        <p:spPr>
          <a:xfrm>
            <a:off x="406913" y="6028937"/>
            <a:ext cx="4740104" cy="303897"/>
          </a:xfrm>
        </p:spPr>
        <p:txBody>
          <a:bodyPr/>
          <a:lstStyle>
            <a:lvl1pPr marL="0" indent="0">
              <a:lnSpc>
                <a:spcPts val="1994"/>
              </a:lnSpc>
              <a:defRPr sz="1600" b="1" smtClean="0"/>
            </a:lvl1pPr>
          </a:lstStyle>
          <a:p>
            <a:r>
              <a:rPr lang="en-GB" smtClean="0"/>
              <a:t>Click to edit Master subtitle style</a:t>
            </a:r>
          </a:p>
        </p:txBody>
      </p:sp>
      <p:sp>
        <p:nvSpPr>
          <p:cNvPr id="5" name="Slide Number Placeholder 9"/>
          <p:cNvSpPr>
            <a:spLocks noGrp="1"/>
          </p:cNvSpPr>
          <p:nvPr>
            <p:ph type="sldNum" sz="quarter" idx="10"/>
          </p:nvPr>
        </p:nvSpPr>
        <p:spPr>
          <a:xfrm>
            <a:off x="415573" y="6552702"/>
            <a:ext cx="282819" cy="144246"/>
          </a:xfrm>
        </p:spPr>
        <p:txBody>
          <a:bodyPr/>
          <a:lstStyle>
            <a:lvl1pPr>
              <a:lnSpc>
                <a:spcPts val="1200"/>
              </a:lnSpc>
              <a:defRPr/>
            </a:lvl1pPr>
          </a:lstStyle>
          <a:p>
            <a:pPr algn="l" rtl="0" fontAlgn="base">
              <a:spcBef>
                <a:spcPct val="0"/>
              </a:spcBef>
              <a:spcAft>
                <a:spcPct val="0"/>
              </a:spcAft>
            </a:pPr>
            <a:fld id="{C875A7DB-571D-4BB0-9DE0-BBD8A84B9D58}" type="slidenum">
              <a:rPr lang="en-GB" sz="900" b="1" kern="1200">
                <a:solidFill>
                  <a:srgbClr val="002776"/>
                </a:solidFill>
                <a:latin typeface="Arial" pitchFamily="34" charset="0"/>
                <a:ea typeface="+mn-ea"/>
                <a:cs typeface="Arial" pitchFamily="34" charset="0"/>
              </a:rPr>
              <a:pPr algn="l" rtl="0" fontAlgn="base">
                <a:spcBef>
                  <a:spcPct val="0"/>
                </a:spcBef>
                <a:spcAft>
                  <a:spcPct val="0"/>
                </a:spcAft>
              </a:pPr>
              <a:t>‹#›</a:t>
            </a:fld>
            <a:endParaRPr lang="en-GB" sz="900" b="1" kern="1200" dirty="0">
              <a:solidFill>
                <a:srgbClr val="002776"/>
              </a:solidFill>
              <a:latin typeface="Arial" pitchFamily="34" charset="0"/>
              <a:ea typeface="+mn-ea"/>
              <a:cs typeface="Arial" pitchFamily="34" charset="0"/>
            </a:endParaRPr>
          </a:p>
        </p:txBody>
      </p:sp>
      <p:sp>
        <p:nvSpPr>
          <p:cNvPr id="6" name="Footer Placeholder 10"/>
          <p:cNvSpPr>
            <a:spLocks noGrp="1"/>
          </p:cNvSpPr>
          <p:nvPr>
            <p:ph type="ftr" sz="quarter" idx="11"/>
          </p:nvPr>
        </p:nvSpPr>
        <p:spPr>
          <a:xfrm>
            <a:off x="770538" y="6552704"/>
            <a:ext cx="4317318" cy="123240"/>
          </a:xfrm>
        </p:spPr>
        <p:txBody>
          <a:bodyPr/>
          <a:lstStyle>
            <a:lvl1pPr>
              <a:lnSpc>
                <a:spcPts val="1200"/>
              </a:lnSpc>
              <a:defRPr/>
            </a:lvl1pPr>
          </a:lstStyle>
          <a:p>
            <a:pPr algn="l" rtl="0" fontAlgn="base">
              <a:spcBef>
                <a:spcPct val="0"/>
              </a:spcBef>
              <a:spcAft>
                <a:spcPct val="0"/>
              </a:spcAft>
            </a:pPr>
            <a:endParaRPr lang="en-US" sz="900" kern="1200" dirty="0">
              <a:solidFill>
                <a:srgbClr val="002776"/>
              </a:solidFill>
              <a:latin typeface="Arial" pitchFamily="34" charset="0"/>
              <a:ea typeface="+mn-ea"/>
              <a:cs typeface="Arial" pitchFamily="34"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a:spLocks noChangeArrowheads="1"/>
          </p:cNvSpPr>
          <p:nvPr/>
        </p:nvSpPr>
        <p:spPr bwMode="auto">
          <a:xfrm>
            <a:off x="6398058" y="6554104"/>
            <a:ext cx="2313056" cy="144247"/>
          </a:xfrm>
          <a:prstGeom prst="rect">
            <a:avLst/>
          </a:prstGeom>
          <a:noFill/>
          <a:ln w="25400" algn="ctr">
            <a:noFill/>
            <a:miter lim="800000"/>
            <a:headEnd/>
            <a:tailEnd/>
          </a:ln>
        </p:spPr>
        <p:txBody>
          <a:bodyPr lIns="0" tIns="0" rIns="0" bIns="0"/>
          <a:lstStyle/>
          <a:p>
            <a:pPr algn="r" defTabSz="914111" rtl="0" fontAlgn="base">
              <a:lnSpc>
                <a:spcPts val="1077"/>
              </a:lnSpc>
              <a:spcBef>
                <a:spcPct val="0"/>
              </a:spcBef>
              <a:spcAft>
                <a:spcPct val="0"/>
              </a:spcAft>
              <a:defRPr/>
            </a:pPr>
            <a:r>
              <a:rPr lang="en-GB" sz="700" kern="1200" dirty="0">
                <a:solidFill>
                  <a:srgbClr val="002776"/>
                </a:solidFill>
                <a:latin typeface="Arial" charset="0"/>
                <a:ea typeface="+mn-ea"/>
                <a:cs typeface="Arial" charset="0"/>
              </a:rPr>
              <a:t>© 2010 Deloitte </a:t>
            </a:r>
            <a:r>
              <a:rPr lang="en-GB" sz="700" kern="1200" dirty="0" smtClean="0">
                <a:solidFill>
                  <a:srgbClr val="002776"/>
                </a:solidFill>
                <a:latin typeface="Arial" charset="0"/>
                <a:ea typeface="+mn-ea"/>
                <a:cs typeface="Arial" charset="0"/>
              </a:rPr>
              <a:t>Czech</a:t>
            </a:r>
            <a:r>
              <a:rPr lang="en-GB" sz="700" kern="1200" baseline="0" dirty="0" smtClean="0">
                <a:solidFill>
                  <a:srgbClr val="002776"/>
                </a:solidFill>
                <a:latin typeface="Arial" charset="0"/>
                <a:ea typeface="+mn-ea"/>
                <a:cs typeface="Arial" charset="0"/>
              </a:rPr>
              <a:t> </a:t>
            </a:r>
            <a:r>
              <a:rPr lang="en-GB" sz="700" kern="1200" dirty="0" smtClean="0">
                <a:solidFill>
                  <a:srgbClr val="002776"/>
                </a:solidFill>
                <a:latin typeface="Arial" charset="0"/>
                <a:ea typeface="+mn-ea"/>
                <a:cs typeface="Arial" charset="0"/>
              </a:rPr>
              <a:t>Republic</a:t>
            </a:r>
            <a:endParaRPr lang="en-GB" sz="700" kern="1200" dirty="0">
              <a:solidFill>
                <a:srgbClr val="002776"/>
              </a:solidFill>
              <a:latin typeface="Arial" charset="0"/>
              <a:ea typeface="+mn-ea"/>
              <a:cs typeface="Arial" charset="0"/>
            </a:endParaRPr>
          </a:p>
        </p:txBody>
      </p:sp>
      <p:sp>
        <p:nvSpPr>
          <p:cNvPr id="2" name="Title 1"/>
          <p:cNvSpPr>
            <a:spLocks noGrp="1"/>
          </p:cNvSpPr>
          <p:nvPr>
            <p:ph type="title"/>
          </p:nvPr>
        </p:nvSpPr>
        <p:spPr>
          <a:xfrm>
            <a:off x="354490" y="317582"/>
            <a:ext cx="8295054" cy="555769"/>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54490" y="1032144"/>
            <a:ext cx="4076629" cy="4604942"/>
          </a:xfrm>
        </p:spPr>
        <p:txBody>
          <a:bodyPr rtlCol="0">
            <a:noAutofit/>
          </a:bodyPr>
          <a:lstStyle>
            <a:lvl1pPr algn="l" defTabSz="820138"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1pPr>
            <a:lvl2pPr algn="l" defTabSz="820138"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2pPr>
            <a:lvl3pPr algn="l" defTabSz="820138"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3pPr>
            <a:lvl4pPr algn="l" defTabSz="820138" rtl="0" eaLnBrk="1" latinLnBrk="0" hangingPunct="1">
              <a:spcBef>
                <a:spcPts val="0"/>
              </a:spcBef>
              <a:spcAft>
                <a:spcPts val="269"/>
              </a:spcAft>
              <a:buFont typeface="Arial" pitchFamily="34" charset="0"/>
              <a:defRPr lang="en-US" sz="900" kern="1200" dirty="0" smtClean="0">
                <a:solidFill>
                  <a:schemeClr val="tx1"/>
                </a:solidFill>
                <a:latin typeface="+mn-lt"/>
                <a:ea typeface="+mj-ea"/>
                <a:cs typeface="+mj-cs"/>
              </a:defRPr>
            </a:lvl4pPr>
            <a:lvl5pPr algn="l" defTabSz="820138"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572914" y="1032144"/>
            <a:ext cx="4076629" cy="4604942"/>
          </a:xfrm>
        </p:spPr>
        <p:txBody>
          <a:bodyPr rtlCol="0">
            <a:noAutofit/>
          </a:bodyPr>
          <a:lstStyle>
            <a:lvl1pPr algn="l" defTabSz="820138"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1pPr>
            <a:lvl2pPr algn="l" defTabSz="820138"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2pPr>
            <a:lvl3pPr algn="l" defTabSz="820138"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3pPr>
            <a:lvl4pPr algn="l" defTabSz="820138" rtl="0" eaLnBrk="1" latinLnBrk="0" hangingPunct="1">
              <a:spcBef>
                <a:spcPts val="0"/>
              </a:spcBef>
              <a:spcAft>
                <a:spcPts val="269"/>
              </a:spcAft>
              <a:buFont typeface="Arial" pitchFamily="34" charset="0"/>
              <a:defRPr lang="en-US" sz="900" kern="1200" smtClean="0">
                <a:solidFill>
                  <a:schemeClr val="tx1"/>
                </a:solidFill>
                <a:latin typeface="+mn-lt"/>
                <a:ea typeface="+mj-ea"/>
                <a:cs typeface="+mj-cs"/>
              </a:defRPr>
            </a:lvl4pPr>
            <a:lvl5pPr algn="l" defTabSz="820138"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9"/>
          <p:cNvSpPr>
            <a:spLocks noGrp="1"/>
          </p:cNvSpPr>
          <p:nvPr>
            <p:ph type="sldNum" sz="quarter" idx="10"/>
          </p:nvPr>
        </p:nvSpPr>
        <p:spPr/>
        <p:txBody>
          <a:bodyPr/>
          <a:lstStyle>
            <a:lvl1pPr algn="l" rtl="0" fontAlgn="base">
              <a:lnSpc>
                <a:spcPts val="1077"/>
              </a:lnSpc>
              <a:spcBef>
                <a:spcPct val="0"/>
              </a:spcBef>
              <a:spcAft>
                <a:spcPct val="0"/>
              </a:spcAft>
              <a:defRPr/>
            </a:lvl1pPr>
          </a:lstStyle>
          <a:p>
            <a:fld id="{4F8FB68B-4796-4118-AEE8-E0BD8482A3D4}" type="slidenum">
              <a:rPr lang="en-GB" smtClean="0">
                <a:solidFill>
                  <a:srgbClr val="002776"/>
                </a:solidFill>
                <a:cs typeface="Arial" pitchFamily="34" charset="0"/>
              </a:rPr>
              <a:pPr/>
              <a:t>‹#›</a:t>
            </a:fld>
            <a:endParaRPr lang="en-GB" dirty="0">
              <a:solidFill>
                <a:srgbClr val="002776"/>
              </a:solidFill>
              <a:cs typeface="Arial" pitchFamily="34" charset="0"/>
            </a:endParaRPr>
          </a:p>
        </p:txBody>
      </p:sp>
      <p:sp>
        <p:nvSpPr>
          <p:cNvPr id="7" name="Footer Placeholder 10"/>
          <p:cNvSpPr>
            <a:spLocks noGrp="1"/>
          </p:cNvSpPr>
          <p:nvPr>
            <p:ph type="ftr" sz="quarter" idx="11"/>
          </p:nvPr>
        </p:nvSpPr>
        <p:spPr/>
        <p:txBody>
          <a:bodyPr/>
          <a:lstStyle>
            <a:lvl1pPr algn="l" rtl="0" fontAlgn="base">
              <a:lnSpc>
                <a:spcPts val="1077"/>
              </a:lnSpc>
              <a:spcBef>
                <a:spcPct val="0"/>
              </a:spcBef>
              <a:spcAft>
                <a:spcPct val="0"/>
              </a:spcAft>
              <a:defRPr/>
            </a:lvl1pPr>
          </a:lstStyle>
          <a:p>
            <a:endParaRPr lang="en-US" dirty="0">
              <a:solidFill>
                <a:srgbClr val="002776"/>
              </a:solidFill>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lgn="l" rtl="0" fontAlgn="base">
              <a:lnSpc>
                <a:spcPts val="1077"/>
              </a:lnSpc>
              <a:spcBef>
                <a:spcPct val="0"/>
              </a:spcBef>
              <a:spcAft>
                <a:spcPct val="0"/>
              </a:spcAft>
              <a:defRPr/>
            </a:lvl1pPr>
          </a:lstStyle>
          <a:p>
            <a:fld id="{DA5337F3-76ED-4CA5-95ED-E141F881D0E2}" type="slidenum">
              <a:rPr lang="en-GB" smtClean="0">
                <a:solidFill>
                  <a:srgbClr val="002776"/>
                </a:solidFill>
                <a:cs typeface="Arial" pitchFamily="34" charset="0"/>
              </a:rPr>
              <a:pPr/>
              <a:t>‹#›</a:t>
            </a:fld>
            <a:endParaRPr lang="en-GB" dirty="0">
              <a:solidFill>
                <a:srgbClr val="002776"/>
              </a:solidFill>
              <a:cs typeface="Arial" pitchFamily="34" charset="0"/>
            </a:endParaRPr>
          </a:p>
        </p:txBody>
      </p:sp>
      <p:sp>
        <p:nvSpPr>
          <p:cNvPr id="3" name="Footer Placeholder 10"/>
          <p:cNvSpPr>
            <a:spLocks noGrp="1"/>
          </p:cNvSpPr>
          <p:nvPr>
            <p:ph type="ftr" sz="quarter" idx="11"/>
          </p:nvPr>
        </p:nvSpPr>
        <p:spPr/>
        <p:txBody>
          <a:bodyPr/>
          <a:lstStyle>
            <a:lvl1pPr algn="l" rtl="0" fontAlgn="base">
              <a:lnSpc>
                <a:spcPts val="1077"/>
              </a:lnSpc>
              <a:spcBef>
                <a:spcPct val="0"/>
              </a:spcBef>
              <a:spcAft>
                <a:spcPct val="0"/>
              </a:spcAft>
              <a:defRPr/>
            </a:lvl1pPr>
          </a:lstStyle>
          <a:p>
            <a:pPr>
              <a:defRPr/>
            </a:pPr>
            <a:r>
              <a:rPr lang="en-GB" dirty="0" smtClean="0">
                <a:solidFill>
                  <a:srgbClr val="002776"/>
                </a:solidFill>
                <a:cs typeface="Arial" pitchFamily="34" charset="0"/>
              </a:rPr>
              <a:t>Footer</a:t>
            </a:r>
            <a:endParaRPr lang="en-GB" dirty="0">
              <a:solidFill>
                <a:srgbClr val="002776"/>
              </a:solidFill>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08361" y="350115"/>
            <a:ext cx="8422522" cy="63020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2051" name="Text Placeholder 2"/>
          <p:cNvSpPr>
            <a:spLocks noGrp="1"/>
          </p:cNvSpPr>
          <p:nvPr>
            <p:ph type="body" idx="1"/>
          </p:nvPr>
        </p:nvSpPr>
        <p:spPr bwMode="auto">
          <a:xfrm>
            <a:off x="405471" y="1148369"/>
            <a:ext cx="8422522" cy="521947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 name="Slide Number Placeholder 9"/>
          <p:cNvSpPr>
            <a:spLocks noGrp="1"/>
          </p:cNvSpPr>
          <p:nvPr>
            <p:ph type="sldNum" sz="quarter" idx="4"/>
          </p:nvPr>
        </p:nvSpPr>
        <p:spPr>
          <a:xfrm>
            <a:off x="415573" y="6554107"/>
            <a:ext cx="282819" cy="144247"/>
          </a:xfrm>
          <a:prstGeom prst="rect">
            <a:avLst/>
          </a:prstGeom>
        </p:spPr>
        <p:txBody>
          <a:bodyPr vert="horz" wrap="square" lIns="0" tIns="0" rIns="0" bIns="0" numCol="1" anchor="t" anchorCtr="0" compatLnSpc="1">
            <a:prstTxWarp prst="textNoShape">
              <a:avLst/>
            </a:prstTxWarp>
            <a:noAutofit/>
          </a:bodyPr>
          <a:lstStyle>
            <a:lvl1pPr>
              <a:lnSpc>
                <a:spcPts val="1077"/>
              </a:lnSpc>
              <a:defRPr sz="900" b="1">
                <a:solidFill>
                  <a:schemeClr val="tx2"/>
                </a:solidFill>
              </a:defRPr>
            </a:lvl1pPr>
          </a:lstStyle>
          <a:p>
            <a:pPr algn="l" rtl="0" fontAlgn="base">
              <a:spcBef>
                <a:spcPct val="0"/>
              </a:spcBef>
              <a:spcAft>
                <a:spcPct val="0"/>
              </a:spcAft>
            </a:pPr>
            <a:fld id="{909DFCD1-C232-46CF-B4EB-0B410AB68E07}" type="slidenum">
              <a:rPr lang="en-GB" kern="1200">
                <a:solidFill>
                  <a:srgbClr val="002776"/>
                </a:solidFill>
                <a:latin typeface="Arial" pitchFamily="34" charset="0"/>
                <a:ea typeface="+mn-ea"/>
                <a:cs typeface="Arial" pitchFamily="34" charset="0"/>
              </a:rPr>
              <a:pPr algn="l" rtl="0" fontAlgn="base">
                <a:spcBef>
                  <a:spcPct val="0"/>
                </a:spcBef>
                <a:spcAft>
                  <a:spcPct val="0"/>
                </a:spcAft>
              </a:pPr>
              <a:t>‹#›</a:t>
            </a:fld>
            <a:endParaRPr lang="en-GB" kern="1200">
              <a:solidFill>
                <a:srgbClr val="002776"/>
              </a:solidFill>
              <a:latin typeface="Arial" pitchFamily="34" charset="0"/>
              <a:ea typeface="+mn-ea"/>
              <a:cs typeface="Arial" pitchFamily="34" charset="0"/>
            </a:endParaRPr>
          </a:p>
        </p:txBody>
      </p:sp>
      <p:sp>
        <p:nvSpPr>
          <p:cNvPr id="10" name="Footer Placeholder 10"/>
          <p:cNvSpPr>
            <a:spLocks noGrp="1"/>
          </p:cNvSpPr>
          <p:nvPr>
            <p:ph type="ftr" sz="quarter" idx="3"/>
          </p:nvPr>
        </p:nvSpPr>
        <p:spPr>
          <a:xfrm>
            <a:off x="771981" y="6554107"/>
            <a:ext cx="4317318" cy="144247"/>
          </a:xfrm>
          <a:prstGeom prst="rect">
            <a:avLst/>
          </a:prstGeom>
        </p:spPr>
        <p:txBody>
          <a:bodyPr vert="horz" wrap="square" lIns="0" tIns="0" rIns="0" bIns="0" numCol="1" anchor="t" anchorCtr="0" compatLnSpc="1">
            <a:prstTxWarp prst="textNoShape">
              <a:avLst/>
            </a:prstTxWarp>
            <a:noAutofit/>
          </a:bodyPr>
          <a:lstStyle>
            <a:lvl1pPr>
              <a:lnSpc>
                <a:spcPts val="1077"/>
              </a:lnSpc>
              <a:defRPr sz="900">
                <a:solidFill>
                  <a:schemeClr val="tx2"/>
                </a:solidFill>
              </a:defRPr>
            </a:lvl1pPr>
          </a:lstStyle>
          <a:p>
            <a:pPr algn="l" rtl="0" fontAlgn="base">
              <a:spcBef>
                <a:spcPct val="0"/>
              </a:spcBef>
              <a:spcAft>
                <a:spcPct val="0"/>
              </a:spcAft>
            </a:pPr>
            <a:endParaRPr lang="en-US" kern="1200">
              <a:solidFill>
                <a:srgbClr val="002776"/>
              </a:solidFill>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3671" rtl="0" eaLnBrk="0" fontAlgn="base" hangingPunct="0">
        <a:lnSpc>
          <a:spcPts val="3050"/>
        </a:lnSpc>
        <a:spcBef>
          <a:spcPct val="0"/>
        </a:spcBef>
        <a:spcAft>
          <a:spcPct val="0"/>
        </a:spcAft>
        <a:defRPr sz="2300" b="1" kern="1200">
          <a:solidFill>
            <a:schemeClr val="tx2"/>
          </a:solidFill>
          <a:latin typeface="+mj-lt"/>
          <a:ea typeface="+mj-ea"/>
          <a:cs typeface="+mj-cs"/>
        </a:defRPr>
      </a:lvl1pPr>
      <a:lvl2pPr algn="l" defTabSz="913671" rtl="0" eaLnBrk="0" fontAlgn="base" hangingPunct="0">
        <a:lnSpc>
          <a:spcPts val="3050"/>
        </a:lnSpc>
        <a:spcBef>
          <a:spcPct val="0"/>
        </a:spcBef>
        <a:spcAft>
          <a:spcPct val="0"/>
        </a:spcAft>
        <a:defRPr sz="2300" b="1">
          <a:solidFill>
            <a:schemeClr val="tx2"/>
          </a:solidFill>
          <a:latin typeface="Arial" charset="0"/>
        </a:defRPr>
      </a:lvl2pPr>
      <a:lvl3pPr algn="l" defTabSz="913671" rtl="0" eaLnBrk="0" fontAlgn="base" hangingPunct="0">
        <a:lnSpc>
          <a:spcPts val="3050"/>
        </a:lnSpc>
        <a:spcBef>
          <a:spcPct val="0"/>
        </a:spcBef>
        <a:spcAft>
          <a:spcPct val="0"/>
        </a:spcAft>
        <a:defRPr sz="2300" b="1">
          <a:solidFill>
            <a:schemeClr val="tx2"/>
          </a:solidFill>
          <a:latin typeface="Arial" charset="0"/>
        </a:defRPr>
      </a:lvl3pPr>
      <a:lvl4pPr algn="l" defTabSz="913671" rtl="0" eaLnBrk="0" fontAlgn="base" hangingPunct="0">
        <a:lnSpc>
          <a:spcPts val="3050"/>
        </a:lnSpc>
        <a:spcBef>
          <a:spcPct val="0"/>
        </a:spcBef>
        <a:spcAft>
          <a:spcPct val="0"/>
        </a:spcAft>
        <a:defRPr sz="2300" b="1">
          <a:solidFill>
            <a:schemeClr val="tx2"/>
          </a:solidFill>
          <a:latin typeface="Arial" charset="0"/>
        </a:defRPr>
      </a:lvl4pPr>
      <a:lvl5pPr algn="l" defTabSz="913671" rtl="0" eaLnBrk="0" fontAlgn="base" hangingPunct="0">
        <a:lnSpc>
          <a:spcPts val="3050"/>
        </a:lnSpc>
        <a:spcBef>
          <a:spcPct val="0"/>
        </a:spcBef>
        <a:spcAft>
          <a:spcPct val="0"/>
        </a:spcAft>
        <a:defRPr sz="2300" b="1">
          <a:solidFill>
            <a:schemeClr val="tx2"/>
          </a:solidFill>
          <a:latin typeface="Arial" charset="0"/>
        </a:defRPr>
      </a:lvl5pPr>
      <a:lvl6pPr marL="409871" algn="l" rtl="0" fontAlgn="base">
        <a:spcBef>
          <a:spcPct val="0"/>
        </a:spcBef>
        <a:spcAft>
          <a:spcPct val="0"/>
        </a:spcAft>
        <a:defRPr sz="2200" b="1">
          <a:solidFill>
            <a:schemeClr val="accent1"/>
          </a:solidFill>
          <a:latin typeface="Arial" charset="0"/>
        </a:defRPr>
      </a:lvl6pPr>
      <a:lvl7pPr marL="819745" algn="l" rtl="0" fontAlgn="base">
        <a:spcBef>
          <a:spcPct val="0"/>
        </a:spcBef>
        <a:spcAft>
          <a:spcPct val="0"/>
        </a:spcAft>
        <a:defRPr sz="2200" b="1">
          <a:solidFill>
            <a:schemeClr val="accent1"/>
          </a:solidFill>
          <a:latin typeface="Arial" charset="0"/>
        </a:defRPr>
      </a:lvl7pPr>
      <a:lvl8pPr marL="1229614" algn="l" rtl="0" fontAlgn="base">
        <a:spcBef>
          <a:spcPct val="0"/>
        </a:spcBef>
        <a:spcAft>
          <a:spcPct val="0"/>
        </a:spcAft>
        <a:defRPr sz="2200" b="1">
          <a:solidFill>
            <a:schemeClr val="accent1"/>
          </a:solidFill>
          <a:latin typeface="Arial" charset="0"/>
        </a:defRPr>
      </a:lvl8pPr>
      <a:lvl9pPr marL="1639484" algn="l" rtl="0" fontAlgn="base">
        <a:spcBef>
          <a:spcPct val="0"/>
        </a:spcBef>
        <a:spcAft>
          <a:spcPct val="0"/>
        </a:spcAft>
        <a:defRPr sz="2200" b="1">
          <a:solidFill>
            <a:schemeClr val="accent1"/>
          </a:solidFill>
          <a:latin typeface="Arial" charset="0"/>
        </a:defRPr>
      </a:lvl9pPr>
    </p:titleStyle>
    <p:bodyStyle>
      <a:lvl1pPr marL="342983" indent="-342983" algn="l" defTabSz="913671" rtl="0" eaLnBrk="0" fontAlgn="base" hangingPunct="0">
        <a:spcBef>
          <a:spcPct val="0"/>
        </a:spcBef>
        <a:spcAft>
          <a:spcPts val="269"/>
        </a:spcAft>
        <a:buFont typeface="Arial" pitchFamily="34" charset="0"/>
        <a:defRPr lang="en-US" sz="2200" kern="1200" dirty="0">
          <a:solidFill>
            <a:schemeClr val="tx2"/>
          </a:solidFill>
          <a:latin typeface="+mn-lt"/>
          <a:ea typeface="+mn-ea"/>
          <a:cs typeface="+mn-cs"/>
        </a:defRPr>
      </a:lvl1pPr>
      <a:lvl2pPr marL="182165" indent="-182165" algn="l" defTabSz="913671" rtl="0" eaLnBrk="0" fontAlgn="base" hangingPunct="0">
        <a:spcBef>
          <a:spcPct val="0"/>
        </a:spcBef>
        <a:spcAft>
          <a:spcPts val="269"/>
        </a:spcAft>
        <a:buFont typeface="Arial" pitchFamily="34" charset="0"/>
        <a:buChar char="•"/>
        <a:defRPr lang="en-US" sz="2200" kern="1200" dirty="0">
          <a:solidFill>
            <a:schemeClr val="tx2"/>
          </a:solidFill>
          <a:latin typeface="+mn-lt"/>
          <a:ea typeface="+mj-ea"/>
          <a:cs typeface="+mj-cs"/>
        </a:defRPr>
      </a:lvl2pPr>
      <a:lvl3pPr marL="357216" indent="-175050" algn="l" defTabSz="913671" rtl="0" eaLnBrk="0" fontAlgn="base" hangingPunct="0">
        <a:spcBef>
          <a:spcPct val="0"/>
        </a:spcBef>
        <a:spcAft>
          <a:spcPts val="269"/>
        </a:spcAft>
        <a:buFont typeface="Arial" pitchFamily="34" charset="0"/>
        <a:buChar char="‒"/>
        <a:defRPr lang="en-US" sz="2200" kern="1200" dirty="0">
          <a:solidFill>
            <a:schemeClr val="tx2"/>
          </a:solidFill>
          <a:latin typeface="+mn-lt"/>
          <a:ea typeface="+mj-ea"/>
          <a:cs typeface="+mj-cs"/>
        </a:defRPr>
      </a:lvl3pPr>
      <a:lvl4pPr marL="539380" indent="-182165" algn="l" defTabSz="913671" rtl="0" eaLnBrk="0" fontAlgn="base" hangingPunct="0">
        <a:spcBef>
          <a:spcPct val="0"/>
        </a:spcBef>
        <a:spcAft>
          <a:spcPts val="538"/>
        </a:spcAft>
        <a:buFont typeface="Arial" pitchFamily="34" charset="0"/>
        <a:buChar char="•"/>
        <a:defRPr lang="en-US" sz="1800" kern="1200" dirty="0">
          <a:solidFill>
            <a:schemeClr val="tx2"/>
          </a:solidFill>
          <a:latin typeface="+mn-lt"/>
          <a:ea typeface="+mj-ea"/>
          <a:cs typeface="+mj-cs"/>
        </a:defRPr>
      </a:lvl4pPr>
      <a:lvl5pPr marL="711583" indent="-172205" algn="l" defTabSz="913671" rtl="0" eaLnBrk="0" fontAlgn="base" hangingPunct="0">
        <a:spcBef>
          <a:spcPct val="0"/>
        </a:spcBef>
        <a:spcAft>
          <a:spcPts val="538"/>
        </a:spcAft>
        <a:buFont typeface="Arial" pitchFamily="34" charset="0"/>
        <a:buChar char="‒"/>
        <a:defRPr lang="en-GB" sz="1800" kern="1200" dirty="0">
          <a:solidFill>
            <a:schemeClr val="tx2"/>
          </a:solidFill>
          <a:latin typeface="+mn-lt"/>
          <a:ea typeface="+mj-ea"/>
          <a:cs typeface="+mj-cs"/>
        </a:defRPr>
      </a:lvl5pPr>
      <a:lvl6pPr marL="802665" indent="-163665" algn="l" defTabSz="819745" rtl="0" eaLnBrk="1" latinLnBrk="0" hangingPunct="1">
        <a:spcBef>
          <a:spcPts val="0"/>
        </a:spcBef>
        <a:spcAft>
          <a:spcPts val="269"/>
        </a:spcAft>
        <a:buFont typeface="Arial" pitchFamily="34" charset="0"/>
        <a:buChar char="•"/>
        <a:defRPr sz="1400" kern="1200" baseline="0">
          <a:solidFill>
            <a:schemeClr val="accent1"/>
          </a:solidFill>
          <a:latin typeface="+mn-lt"/>
          <a:ea typeface="+mn-ea"/>
          <a:cs typeface="+mn-cs"/>
        </a:defRPr>
      </a:lvl6pPr>
      <a:lvl7pPr marL="967750" indent="-165087" algn="l" defTabSz="819745"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7pPr>
      <a:lvl8pPr marL="1122876" indent="-155125" algn="l" defTabSz="819745"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8pPr>
      <a:lvl9pPr marL="1286540" indent="-163665" algn="l" defTabSz="819745"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9pPr>
    </p:bodyStyle>
    <p:otherStyle>
      <a:defPPr>
        <a:defRPr lang="en-US"/>
      </a:defPPr>
      <a:lvl1pPr marL="0" algn="l" defTabSz="819745" rtl="0" eaLnBrk="1" latinLnBrk="0" hangingPunct="1">
        <a:defRPr sz="1600" kern="1200">
          <a:solidFill>
            <a:schemeClr val="tx1"/>
          </a:solidFill>
          <a:latin typeface="+mn-lt"/>
          <a:ea typeface="+mn-ea"/>
          <a:cs typeface="+mn-cs"/>
        </a:defRPr>
      </a:lvl1pPr>
      <a:lvl2pPr marL="409871" algn="l" defTabSz="819745" rtl="0" eaLnBrk="1" latinLnBrk="0" hangingPunct="1">
        <a:defRPr sz="1600" kern="1200">
          <a:solidFill>
            <a:schemeClr val="tx1"/>
          </a:solidFill>
          <a:latin typeface="+mn-lt"/>
          <a:ea typeface="+mn-ea"/>
          <a:cs typeface="+mn-cs"/>
        </a:defRPr>
      </a:lvl2pPr>
      <a:lvl3pPr marL="819745" algn="l" defTabSz="819745" rtl="0" eaLnBrk="1" latinLnBrk="0" hangingPunct="1">
        <a:defRPr sz="1600" kern="1200">
          <a:solidFill>
            <a:schemeClr val="tx1"/>
          </a:solidFill>
          <a:latin typeface="+mn-lt"/>
          <a:ea typeface="+mn-ea"/>
          <a:cs typeface="+mn-cs"/>
        </a:defRPr>
      </a:lvl3pPr>
      <a:lvl4pPr marL="1229614" algn="l" defTabSz="819745" rtl="0" eaLnBrk="1" latinLnBrk="0" hangingPunct="1">
        <a:defRPr sz="1600" kern="1200">
          <a:solidFill>
            <a:schemeClr val="tx1"/>
          </a:solidFill>
          <a:latin typeface="+mn-lt"/>
          <a:ea typeface="+mn-ea"/>
          <a:cs typeface="+mn-cs"/>
        </a:defRPr>
      </a:lvl4pPr>
      <a:lvl5pPr marL="1639484" algn="l" defTabSz="819745" rtl="0" eaLnBrk="1" latinLnBrk="0" hangingPunct="1">
        <a:defRPr sz="1600" kern="1200">
          <a:solidFill>
            <a:schemeClr val="tx1"/>
          </a:solidFill>
          <a:latin typeface="+mn-lt"/>
          <a:ea typeface="+mn-ea"/>
          <a:cs typeface="+mn-cs"/>
        </a:defRPr>
      </a:lvl5pPr>
      <a:lvl6pPr marL="2049356" algn="l" defTabSz="819745" rtl="0" eaLnBrk="1" latinLnBrk="0" hangingPunct="1">
        <a:defRPr sz="1600" kern="1200">
          <a:solidFill>
            <a:schemeClr val="tx1"/>
          </a:solidFill>
          <a:latin typeface="+mn-lt"/>
          <a:ea typeface="+mn-ea"/>
          <a:cs typeface="+mn-cs"/>
        </a:defRPr>
      </a:lvl6pPr>
      <a:lvl7pPr marL="2459228" algn="l" defTabSz="819745" rtl="0" eaLnBrk="1" latinLnBrk="0" hangingPunct="1">
        <a:defRPr sz="1600" kern="1200">
          <a:solidFill>
            <a:schemeClr val="tx1"/>
          </a:solidFill>
          <a:latin typeface="+mn-lt"/>
          <a:ea typeface="+mn-ea"/>
          <a:cs typeface="+mn-cs"/>
        </a:defRPr>
      </a:lvl7pPr>
      <a:lvl8pPr marL="2869098" algn="l" defTabSz="819745" rtl="0" eaLnBrk="1" latinLnBrk="0" hangingPunct="1">
        <a:defRPr sz="1600" kern="1200">
          <a:solidFill>
            <a:schemeClr val="tx1"/>
          </a:solidFill>
          <a:latin typeface="+mn-lt"/>
          <a:ea typeface="+mn-ea"/>
          <a:cs typeface="+mn-cs"/>
        </a:defRPr>
      </a:lvl8pPr>
      <a:lvl9pPr marL="3278969" algn="l" defTabSz="819745"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08359" y="350115"/>
            <a:ext cx="8422522" cy="63020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2051" name="Text Placeholder 2"/>
          <p:cNvSpPr>
            <a:spLocks noGrp="1"/>
          </p:cNvSpPr>
          <p:nvPr>
            <p:ph type="body" idx="1"/>
          </p:nvPr>
        </p:nvSpPr>
        <p:spPr bwMode="auto">
          <a:xfrm>
            <a:off x="405471" y="1148369"/>
            <a:ext cx="8422522" cy="521947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 name="Slide Number Placeholder 9"/>
          <p:cNvSpPr>
            <a:spLocks noGrp="1"/>
          </p:cNvSpPr>
          <p:nvPr>
            <p:ph type="sldNum" sz="quarter" idx="4"/>
          </p:nvPr>
        </p:nvSpPr>
        <p:spPr>
          <a:xfrm>
            <a:off x="415573" y="6554104"/>
            <a:ext cx="282819" cy="144247"/>
          </a:xfrm>
          <a:prstGeom prst="rect">
            <a:avLst/>
          </a:prstGeom>
        </p:spPr>
        <p:txBody>
          <a:bodyPr vert="horz" wrap="square" lIns="0" tIns="0" rIns="0" bIns="0" numCol="1" anchor="t" anchorCtr="0" compatLnSpc="1">
            <a:prstTxWarp prst="textNoShape">
              <a:avLst/>
            </a:prstTxWarp>
            <a:noAutofit/>
          </a:bodyPr>
          <a:lstStyle>
            <a:lvl1pPr>
              <a:lnSpc>
                <a:spcPts val="1077"/>
              </a:lnSpc>
              <a:defRPr sz="900" b="1">
                <a:solidFill>
                  <a:schemeClr val="tx2"/>
                </a:solidFill>
              </a:defRPr>
            </a:lvl1pPr>
          </a:lstStyle>
          <a:p>
            <a:pPr algn="l" rtl="0" fontAlgn="base">
              <a:spcBef>
                <a:spcPct val="0"/>
              </a:spcBef>
              <a:spcAft>
                <a:spcPct val="0"/>
              </a:spcAft>
            </a:pPr>
            <a:fld id="{909DFCD1-C232-46CF-B4EB-0B410AB68E07}" type="slidenum">
              <a:rPr lang="en-GB" kern="1200">
                <a:solidFill>
                  <a:srgbClr val="002776"/>
                </a:solidFill>
                <a:latin typeface="Arial" pitchFamily="34" charset="0"/>
                <a:ea typeface="+mn-ea"/>
                <a:cs typeface="Arial" pitchFamily="34" charset="0"/>
              </a:rPr>
              <a:pPr algn="l" rtl="0" fontAlgn="base">
                <a:spcBef>
                  <a:spcPct val="0"/>
                </a:spcBef>
                <a:spcAft>
                  <a:spcPct val="0"/>
                </a:spcAft>
              </a:pPr>
              <a:t>‹#›</a:t>
            </a:fld>
            <a:endParaRPr lang="en-GB" kern="1200">
              <a:solidFill>
                <a:srgbClr val="002776"/>
              </a:solidFill>
              <a:latin typeface="Arial" pitchFamily="34" charset="0"/>
              <a:ea typeface="+mn-ea"/>
              <a:cs typeface="Arial" pitchFamily="34" charset="0"/>
            </a:endParaRPr>
          </a:p>
        </p:txBody>
      </p:sp>
      <p:sp>
        <p:nvSpPr>
          <p:cNvPr id="10" name="Footer Placeholder 10"/>
          <p:cNvSpPr>
            <a:spLocks noGrp="1"/>
          </p:cNvSpPr>
          <p:nvPr>
            <p:ph type="ftr" sz="quarter" idx="3"/>
          </p:nvPr>
        </p:nvSpPr>
        <p:spPr>
          <a:xfrm>
            <a:off x="771981" y="6554104"/>
            <a:ext cx="4317318" cy="144247"/>
          </a:xfrm>
          <a:prstGeom prst="rect">
            <a:avLst/>
          </a:prstGeom>
        </p:spPr>
        <p:txBody>
          <a:bodyPr vert="horz" wrap="square" lIns="0" tIns="0" rIns="0" bIns="0" numCol="1" anchor="t" anchorCtr="0" compatLnSpc="1">
            <a:prstTxWarp prst="textNoShape">
              <a:avLst/>
            </a:prstTxWarp>
            <a:noAutofit/>
          </a:bodyPr>
          <a:lstStyle>
            <a:lvl1pPr>
              <a:lnSpc>
                <a:spcPts val="1077"/>
              </a:lnSpc>
              <a:defRPr sz="900">
                <a:solidFill>
                  <a:schemeClr val="tx2"/>
                </a:solidFill>
              </a:defRPr>
            </a:lvl1pPr>
          </a:lstStyle>
          <a:p>
            <a:pPr algn="l" rtl="0" fontAlgn="base">
              <a:spcBef>
                <a:spcPct val="0"/>
              </a:spcBef>
              <a:spcAft>
                <a:spcPct val="0"/>
              </a:spcAft>
            </a:pPr>
            <a:endParaRPr lang="en-US" kern="1200">
              <a:solidFill>
                <a:srgbClr val="002776"/>
              </a:solidFill>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hdr="0" ftr="0" dt="0"/>
  <p:txStyles>
    <p:titleStyle>
      <a:lvl1pPr algn="l" defTabSz="914111" rtl="0" eaLnBrk="0" fontAlgn="base" hangingPunct="0">
        <a:lnSpc>
          <a:spcPts val="3050"/>
        </a:lnSpc>
        <a:spcBef>
          <a:spcPct val="0"/>
        </a:spcBef>
        <a:spcAft>
          <a:spcPct val="0"/>
        </a:spcAft>
        <a:defRPr sz="2300" b="1" kern="1200">
          <a:solidFill>
            <a:schemeClr val="tx2"/>
          </a:solidFill>
          <a:latin typeface="+mj-lt"/>
          <a:ea typeface="+mj-ea"/>
          <a:cs typeface="+mj-cs"/>
        </a:defRPr>
      </a:lvl1pPr>
      <a:lvl2pPr algn="l" defTabSz="914111" rtl="0" eaLnBrk="0" fontAlgn="base" hangingPunct="0">
        <a:lnSpc>
          <a:spcPts val="3050"/>
        </a:lnSpc>
        <a:spcBef>
          <a:spcPct val="0"/>
        </a:spcBef>
        <a:spcAft>
          <a:spcPct val="0"/>
        </a:spcAft>
        <a:defRPr sz="2300" b="1">
          <a:solidFill>
            <a:schemeClr val="tx2"/>
          </a:solidFill>
          <a:latin typeface="Arial" charset="0"/>
        </a:defRPr>
      </a:lvl2pPr>
      <a:lvl3pPr algn="l" defTabSz="914111" rtl="0" eaLnBrk="0" fontAlgn="base" hangingPunct="0">
        <a:lnSpc>
          <a:spcPts val="3050"/>
        </a:lnSpc>
        <a:spcBef>
          <a:spcPct val="0"/>
        </a:spcBef>
        <a:spcAft>
          <a:spcPct val="0"/>
        </a:spcAft>
        <a:defRPr sz="2300" b="1">
          <a:solidFill>
            <a:schemeClr val="tx2"/>
          </a:solidFill>
          <a:latin typeface="Arial" charset="0"/>
        </a:defRPr>
      </a:lvl3pPr>
      <a:lvl4pPr algn="l" defTabSz="914111" rtl="0" eaLnBrk="0" fontAlgn="base" hangingPunct="0">
        <a:lnSpc>
          <a:spcPts val="3050"/>
        </a:lnSpc>
        <a:spcBef>
          <a:spcPct val="0"/>
        </a:spcBef>
        <a:spcAft>
          <a:spcPct val="0"/>
        </a:spcAft>
        <a:defRPr sz="2300" b="1">
          <a:solidFill>
            <a:schemeClr val="tx2"/>
          </a:solidFill>
          <a:latin typeface="Arial" charset="0"/>
        </a:defRPr>
      </a:lvl4pPr>
      <a:lvl5pPr algn="l" defTabSz="914111" rtl="0" eaLnBrk="0" fontAlgn="base" hangingPunct="0">
        <a:lnSpc>
          <a:spcPts val="3050"/>
        </a:lnSpc>
        <a:spcBef>
          <a:spcPct val="0"/>
        </a:spcBef>
        <a:spcAft>
          <a:spcPct val="0"/>
        </a:spcAft>
        <a:defRPr sz="2300" b="1">
          <a:solidFill>
            <a:schemeClr val="tx2"/>
          </a:solidFill>
          <a:latin typeface="Arial" charset="0"/>
        </a:defRPr>
      </a:lvl5pPr>
      <a:lvl6pPr marL="410068" algn="l" rtl="0" fontAlgn="base">
        <a:spcBef>
          <a:spcPct val="0"/>
        </a:spcBef>
        <a:spcAft>
          <a:spcPct val="0"/>
        </a:spcAft>
        <a:defRPr sz="2200" b="1">
          <a:solidFill>
            <a:schemeClr val="accent1"/>
          </a:solidFill>
          <a:latin typeface="Arial" charset="0"/>
        </a:defRPr>
      </a:lvl6pPr>
      <a:lvl7pPr marL="820138" algn="l" rtl="0" fontAlgn="base">
        <a:spcBef>
          <a:spcPct val="0"/>
        </a:spcBef>
        <a:spcAft>
          <a:spcPct val="0"/>
        </a:spcAft>
        <a:defRPr sz="2200" b="1">
          <a:solidFill>
            <a:schemeClr val="accent1"/>
          </a:solidFill>
          <a:latin typeface="Arial" charset="0"/>
        </a:defRPr>
      </a:lvl7pPr>
      <a:lvl8pPr marL="1230206" algn="l" rtl="0" fontAlgn="base">
        <a:spcBef>
          <a:spcPct val="0"/>
        </a:spcBef>
        <a:spcAft>
          <a:spcPct val="0"/>
        </a:spcAft>
        <a:defRPr sz="2200" b="1">
          <a:solidFill>
            <a:schemeClr val="accent1"/>
          </a:solidFill>
          <a:latin typeface="Arial" charset="0"/>
        </a:defRPr>
      </a:lvl8pPr>
      <a:lvl9pPr marL="1640273" algn="l" rtl="0" fontAlgn="base">
        <a:spcBef>
          <a:spcPct val="0"/>
        </a:spcBef>
        <a:spcAft>
          <a:spcPct val="0"/>
        </a:spcAft>
        <a:defRPr sz="2200" b="1">
          <a:solidFill>
            <a:schemeClr val="accent1"/>
          </a:solidFill>
          <a:latin typeface="Arial" charset="0"/>
        </a:defRPr>
      </a:lvl9pPr>
    </p:titleStyle>
    <p:bodyStyle>
      <a:lvl1pPr marL="343148" indent="-343148" algn="l" defTabSz="914111" rtl="0" eaLnBrk="0" fontAlgn="base" hangingPunct="0">
        <a:spcBef>
          <a:spcPct val="0"/>
        </a:spcBef>
        <a:spcAft>
          <a:spcPts val="269"/>
        </a:spcAft>
        <a:buFont typeface="Arial" pitchFamily="34" charset="0"/>
        <a:defRPr lang="en-US" sz="2200" kern="1200" dirty="0">
          <a:solidFill>
            <a:schemeClr val="tx2"/>
          </a:solidFill>
          <a:latin typeface="+mn-lt"/>
          <a:ea typeface="+mn-ea"/>
          <a:cs typeface="+mn-cs"/>
        </a:defRPr>
      </a:lvl1pPr>
      <a:lvl2pPr marL="182252" indent="-182252" algn="l" defTabSz="914111" rtl="0" eaLnBrk="0" fontAlgn="base" hangingPunct="0">
        <a:spcBef>
          <a:spcPct val="0"/>
        </a:spcBef>
        <a:spcAft>
          <a:spcPts val="269"/>
        </a:spcAft>
        <a:buFont typeface="Arial" pitchFamily="34" charset="0"/>
        <a:buChar char="•"/>
        <a:defRPr lang="en-US" sz="2200" kern="1200" dirty="0">
          <a:solidFill>
            <a:schemeClr val="tx2"/>
          </a:solidFill>
          <a:latin typeface="+mn-lt"/>
          <a:ea typeface="+mj-ea"/>
          <a:cs typeface="+mj-cs"/>
        </a:defRPr>
      </a:lvl2pPr>
      <a:lvl3pPr marL="357387" indent="-175134" algn="l" defTabSz="914111" rtl="0" eaLnBrk="0" fontAlgn="base" hangingPunct="0">
        <a:spcBef>
          <a:spcPct val="0"/>
        </a:spcBef>
        <a:spcAft>
          <a:spcPts val="269"/>
        </a:spcAft>
        <a:buFont typeface="Arial" pitchFamily="34" charset="0"/>
        <a:buChar char="‒"/>
        <a:defRPr lang="en-US" sz="2200" kern="1200" dirty="0">
          <a:solidFill>
            <a:schemeClr val="tx2"/>
          </a:solidFill>
          <a:latin typeface="+mn-lt"/>
          <a:ea typeface="+mj-ea"/>
          <a:cs typeface="+mj-cs"/>
        </a:defRPr>
      </a:lvl3pPr>
      <a:lvl4pPr marL="539639" indent="-182252" algn="l" defTabSz="914111" rtl="0" eaLnBrk="0" fontAlgn="base" hangingPunct="0">
        <a:spcBef>
          <a:spcPct val="0"/>
        </a:spcBef>
        <a:spcAft>
          <a:spcPts val="538"/>
        </a:spcAft>
        <a:buFont typeface="Arial" pitchFamily="34" charset="0"/>
        <a:buChar char="•"/>
        <a:defRPr lang="en-US" sz="1800" kern="1200" dirty="0">
          <a:solidFill>
            <a:schemeClr val="tx2"/>
          </a:solidFill>
          <a:latin typeface="+mn-lt"/>
          <a:ea typeface="+mj-ea"/>
          <a:cs typeface="+mj-cs"/>
        </a:defRPr>
      </a:lvl4pPr>
      <a:lvl5pPr marL="711925" indent="-172287" algn="l" defTabSz="914111" rtl="0" eaLnBrk="0" fontAlgn="base" hangingPunct="0">
        <a:spcBef>
          <a:spcPct val="0"/>
        </a:spcBef>
        <a:spcAft>
          <a:spcPts val="538"/>
        </a:spcAft>
        <a:buFont typeface="Arial" pitchFamily="34" charset="0"/>
        <a:buChar char="‒"/>
        <a:defRPr lang="en-GB" sz="1800" kern="1200" dirty="0">
          <a:solidFill>
            <a:schemeClr val="tx2"/>
          </a:solidFill>
          <a:latin typeface="+mn-lt"/>
          <a:ea typeface="+mj-ea"/>
          <a:cs typeface="+mj-cs"/>
        </a:defRPr>
      </a:lvl5pPr>
      <a:lvl6pPr marL="803051" indent="-163743" algn="l" defTabSz="820138" rtl="0" eaLnBrk="1" latinLnBrk="0" hangingPunct="1">
        <a:spcBef>
          <a:spcPts val="0"/>
        </a:spcBef>
        <a:spcAft>
          <a:spcPts val="269"/>
        </a:spcAft>
        <a:buFont typeface="Arial" pitchFamily="34" charset="0"/>
        <a:buChar char="•"/>
        <a:defRPr sz="1400" kern="1200" baseline="0">
          <a:solidFill>
            <a:schemeClr val="accent1"/>
          </a:solidFill>
          <a:latin typeface="+mn-lt"/>
          <a:ea typeface="+mn-ea"/>
          <a:cs typeface="+mn-cs"/>
        </a:defRPr>
      </a:lvl6pPr>
      <a:lvl7pPr marL="968216" indent="-165166" algn="l" defTabSz="820138"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7pPr>
      <a:lvl8pPr marL="1123416" indent="-155200" algn="l" defTabSz="820138"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8pPr>
      <a:lvl9pPr marL="1287159" indent="-163743" algn="l" defTabSz="820138"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9pPr>
    </p:bodyStyle>
    <p:otherStyle>
      <a:defPPr>
        <a:defRPr lang="en-US"/>
      </a:defPPr>
      <a:lvl1pPr marL="0" algn="l" defTabSz="820138" rtl="0" eaLnBrk="1" latinLnBrk="0" hangingPunct="1">
        <a:defRPr sz="1600" kern="1200">
          <a:solidFill>
            <a:schemeClr val="tx1"/>
          </a:solidFill>
          <a:latin typeface="+mn-lt"/>
          <a:ea typeface="+mn-ea"/>
          <a:cs typeface="+mn-cs"/>
        </a:defRPr>
      </a:lvl1pPr>
      <a:lvl2pPr marL="410068" algn="l" defTabSz="820138" rtl="0" eaLnBrk="1" latinLnBrk="0" hangingPunct="1">
        <a:defRPr sz="1600" kern="1200">
          <a:solidFill>
            <a:schemeClr val="tx1"/>
          </a:solidFill>
          <a:latin typeface="+mn-lt"/>
          <a:ea typeface="+mn-ea"/>
          <a:cs typeface="+mn-cs"/>
        </a:defRPr>
      </a:lvl2pPr>
      <a:lvl3pPr marL="820138" algn="l" defTabSz="820138" rtl="0" eaLnBrk="1" latinLnBrk="0" hangingPunct="1">
        <a:defRPr sz="1600" kern="1200">
          <a:solidFill>
            <a:schemeClr val="tx1"/>
          </a:solidFill>
          <a:latin typeface="+mn-lt"/>
          <a:ea typeface="+mn-ea"/>
          <a:cs typeface="+mn-cs"/>
        </a:defRPr>
      </a:lvl3pPr>
      <a:lvl4pPr marL="1230206" algn="l" defTabSz="820138" rtl="0" eaLnBrk="1" latinLnBrk="0" hangingPunct="1">
        <a:defRPr sz="1600" kern="1200">
          <a:solidFill>
            <a:schemeClr val="tx1"/>
          </a:solidFill>
          <a:latin typeface="+mn-lt"/>
          <a:ea typeface="+mn-ea"/>
          <a:cs typeface="+mn-cs"/>
        </a:defRPr>
      </a:lvl4pPr>
      <a:lvl5pPr marL="1640273" algn="l" defTabSz="820138" rtl="0" eaLnBrk="1" latinLnBrk="0" hangingPunct="1">
        <a:defRPr sz="1600" kern="1200">
          <a:solidFill>
            <a:schemeClr val="tx1"/>
          </a:solidFill>
          <a:latin typeface="+mn-lt"/>
          <a:ea typeface="+mn-ea"/>
          <a:cs typeface="+mn-cs"/>
        </a:defRPr>
      </a:lvl5pPr>
      <a:lvl6pPr marL="2050342" algn="l" defTabSz="820138" rtl="0" eaLnBrk="1" latinLnBrk="0" hangingPunct="1">
        <a:defRPr sz="1600" kern="1200">
          <a:solidFill>
            <a:schemeClr val="tx1"/>
          </a:solidFill>
          <a:latin typeface="+mn-lt"/>
          <a:ea typeface="+mn-ea"/>
          <a:cs typeface="+mn-cs"/>
        </a:defRPr>
      </a:lvl6pPr>
      <a:lvl7pPr marL="2460410" algn="l" defTabSz="820138" rtl="0" eaLnBrk="1" latinLnBrk="0" hangingPunct="1">
        <a:defRPr sz="1600" kern="1200">
          <a:solidFill>
            <a:schemeClr val="tx1"/>
          </a:solidFill>
          <a:latin typeface="+mn-lt"/>
          <a:ea typeface="+mn-ea"/>
          <a:cs typeface="+mn-cs"/>
        </a:defRPr>
      </a:lvl7pPr>
      <a:lvl8pPr marL="2870478" algn="l" defTabSz="820138" rtl="0" eaLnBrk="1" latinLnBrk="0" hangingPunct="1">
        <a:defRPr sz="1600" kern="1200">
          <a:solidFill>
            <a:schemeClr val="tx1"/>
          </a:solidFill>
          <a:latin typeface="+mn-lt"/>
          <a:ea typeface="+mn-ea"/>
          <a:cs typeface="+mn-cs"/>
        </a:defRPr>
      </a:lvl8pPr>
      <a:lvl9pPr marL="3280547" algn="l" defTabSz="820138"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8"/>
          <p:cNvSpPr>
            <a:spLocks noGrp="1"/>
          </p:cNvSpPr>
          <p:nvPr>
            <p:ph type="subTitle" idx="1"/>
          </p:nvPr>
        </p:nvSpPr>
        <p:spPr>
          <a:xfrm>
            <a:off x="1143000" y="4648205"/>
            <a:ext cx="4740104" cy="756243"/>
          </a:xfrm>
        </p:spPr>
        <p:txBody>
          <a:bodyPr/>
          <a:lstStyle/>
          <a:p>
            <a:pPr>
              <a:lnSpc>
                <a:spcPct val="100000"/>
              </a:lnSpc>
              <a:spcAft>
                <a:spcPts val="538"/>
              </a:spcAft>
            </a:pPr>
            <a:r>
              <a:rPr lang="en-GB" sz="2200" dirty="0"/>
              <a:t>15</a:t>
            </a:r>
            <a:r>
              <a:rPr lang="en-GB" sz="2200" baseline="30000" dirty="0"/>
              <a:t>th</a:t>
            </a:r>
            <a:r>
              <a:rPr lang="en-GB" sz="2200" dirty="0"/>
              <a:t> November 2010</a:t>
            </a:r>
          </a:p>
          <a:p>
            <a:pPr>
              <a:lnSpc>
                <a:spcPct val="100000"/>
              </a:lnSpc>
              <a:spcAft>
                <a:spcPts val="538"/>
              </a:spcAft>
            </a:pPr>
            <a:r>
              <a:rPr lang="en-GB" sz="1800" b="0" dirty="0"/>
              <a:t>Jiri Fialka</a:t>
            </a:r>
          </a:p>
        </p:txBody>
      </p:sp>
      <p:sp>
        <p:nvSpPr>
          <p:cNvPr id="5" name="Title 4"/>
          <p:cNvSpPr>
            <a:spLocks noGrp="1"/>
          </p:cNvSpPr>
          <p:nvPr>
            <p:ph type="ctrTitle"/>
          </p:nvPr>
        </p:nvSpPr>
        <p:spPr>
          <a:xfrm>
            <a:off x="1143005" y="2438405"/>
            <a:ext cx="3996983" cy="1177777"/>
          </a:xfrm>
        </p:spPr>
        <p:txBody>
          <a:bodyPr/>
          <a:lstStyle/>
          <a:p>
            <a:r>
              <a:rPr lang="en-US" b="1" dirty="0" smtClean="0"/>
              <a:t>Risk Management</a:t>
            </a:r>
            <a:br>
              <a:rPr lang="en-US" b="1" dirty="0" smtClean="0"/>
            </a:br>
            <a:r>
              <a:rPr lang="en-US" sz="2400" b="1" dirty="0">
                <a:solidFill>
                  <a:schemeClr val="accent2"/>
                </a:solidFill>
              </a:rPr>
              <a:t>Croatian Insurance Days 2010</a:t>
            </a:r>
            <a:endParaRPr lang="en-US" b="1" dirty="0"/>
          </a:p>
        </p:txBody>
      </p:sp>
      <p:pic>
        <p:nvPicPr>
          <p:cNvPr id="1026" name="Picture 2"/>
          <p:cNvPicPr>
            <a:picLocks noChangeAspect="1" noChangeArrowheads="1"/>
          </p:cNvPicPr>
          <p:nvPr/>
        </p:nvPicPr>
        <p:blipFill>
          <a:blip r:embed="rId2" cstate="print"/>
          <a:srcRect/>
          <a:stretch>
            <a:fillRect/>
          </a:stretch>
        </p:blipFill>
        <p:spPr bwMode="auto">
          <a:xfrm>
            <a:off x="6096001" y="2550986"/>
            <a:ext cx="3048000" cy="4307015"/>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9"/>
          <p:cNvSpPr>
            <a:spLocks noGrp="1"/>
          </p:cNvSpPr>
          <p:nvPr>
            <p:ph type="sldNum" sz="quarter" idx="10"/>
          </p:nvPr>
        </p:nvSpPr>
        <p:spPr bwMode="auto">
          <a:noFill/>
          <a:ln>
            <a:miter lim="800000"/>
            <a:headEnd/>
            <a:tailEnd/>
          </a:ln>
        </p:spPr>
        <p:txBody>
          <a:bodyPr/>
          <a:lstStyle/>
          <a:p>
            <a:pPr defTabSz="914404"/>
            <a:fld id="{542D1AE7-74B0-4488-86CB-1417F403ED68}" type="slidenum">
              <a:rPr lang="en-GB"/>
              <a:pPr defTabSz="914404"/>
              <a:t>10</a:t>
            </a:fld>
            <a:endParaRPr lang="en-GB" dirty="0"/>
          </a:p>
        </p:txBody>
      </p:sp>
      <p:sp>
        <p:nvSpPr>
          <p:cNvPr id="16387" name="Rectangle 2"/>
          <p:cNvSpPr>
            <a:spLocks noGrp="1"/>
          </p:cNvSpPr>
          <p:nvPr>
            <p:ph type="title" idx="4294967295"/>
          </p:nvPr>
        </p:nvSpPr>
        <p:spPr/>
        <p:txBody>
          <a:bodyPr/>
          <a:lstStyle/>
          <a:p>
            <a:r>
              <a:rPr lang="en-GB" smtClean="0"/>
              <a:t>Metrics – Earnings at Risk</a:t>
            </a:r>
          </a:p>
        </p:txBody>
      </p:sp>
      <p:sp>
        <p:nvSpPr>
          <p:cNvPr id="16388" name="Rectangle 3"/>
          <p:cNvSpPr>
            <a:spLocks noGrp="1"/>
          </p:cNvSpPr>
          <p:nvPr>
            <p:ph type="body" idx="4294967295"/>
          </p:nvPr>
        </p:nvSpPr>
        <p:spPr>
          <a:xfrm>
            <a:off x="415571" y="1096552"/>
            <a:ext cx="8422523" cy="756243"/>
          </a:xfrm>
          <a:ln>
            <a:solidFill>
              <a:schemeClr val="accent2"/>
            </a:solidFill>
          </a:ln>
        </p:spPr>
        <p:txBody>
          <a:bodyPr/>
          <a:lstStyle/>
          <a:p>
            <a:pPr marL="64094" indent="0" eaLnBrk="1" hangingPunct="1">
              <a:spcAft>
                <a:spcPct val="0"/>
              </a:spcAft>
              <a:buClr>
                <a:schemeClr val="tx1"/>
              </a:buClr>
              <a:buSzPct val="80000"/>
            </a:pPr>
            <a:r>
              <a:rPr lang="en-GB" sz="1300" dirty="0" smtClean="0"/>
              <a:t>Earnings at Risk attempts to address the value aspect of risk appetite, to provide a more complete picture of the nature of risks that the organisation could be exposed to.  Earnings at Risk provides a different perspective on risk relative to Capital at Risk as it focuses on how risks impact earnings and also potentially </a:t>
            </a:r>
            <a:r>
              <a:rPr lang="en-GB" sz="1300" dirty="0" err="1" smtClean="0"/>
              <a:t>cashflow</a:t>
            </a:r>
            <a:r>
              <a:rPr lang="en-GB" sz="1300" dirty="0" smtClean="0"/>
              <a:t>.  Thus, there are likely to be conflicts as different risks will bite for Earnings at Risk relative to Capital at Risk.</a:t>
            </a:r>
          </a:p>
          <a:p>
            <a:pPr marL="64094" indent="0" eaLnBrk="1" hangingPunct="1">
              <a:spcAft>
                <a:spcPct val="0"/>
              </a:spcAft>
              <a:buClr>
                <a:schemeClr val="tx1"/>
              </a:buClr>
              <a:buSzPct val="80000"/>
            </a:pPr>
            <a:endParaRPr lang="en-GB" sz="1300" dirty="0" smtClean="0"/>
          </a:p>
        </p:txBody>
      </p:sp>
      <p:sp>
        <p:nvSpPr>
          <p:cNvPr id="8" name="Rectangle 7"/>
          <p:cNvSpPr>
            <a:spLocks noChangeArrowheads="1"/>
          </p:cNvSpPr>
          <p:nvPr/>
        </p:nvSpPr>
        <p:spPr bwMode="auto">
          <a:xfrm>
            <a:off x="415571" y="1978836"/>
            <a:ext cx="8442724" cy="567181"/>
          </a:xfrm>
          <a:prstGeom prst="rect">
            <a:avLst/>
          </a:prstGeom>
          <a:solidFill>
            <a:srgbClr val="F2F2F2"/>
          </a:solidFill>
          <a:ln w="9525">
            <a:solidFill>
              <a:schemeClr val="tx1"/>
            </a:solidFill>
            <a:miter lim="800000"/>
            <a:headEnd/>
            <a:tailEnd/>
          </a:ln>
        </p:spPr>
        <p:txBody>
          <a:bodyPr lIns="82040" tIns="41020" rIns="82040" bIns="41020"/>
          <a:lstStyle/>
          <a:p>
            <a:pPr marL="159522" indent="-159522">
              <a:lnSpc>
                <a:spcPct val="90000"/>
              </a:lnSpc>
              <a:spcBef>
                <a:spcPct val="20000"/>
              </a:spcBef>
              <a:buFont typeface="Arial" pitchFamily="34" charset="0"/>
              <a:buChar char="•"/>
              <a:tabLst>
                <a:tab pos="244980" algn="l"/>
              </a:tabLst>
              <a:defRPr/>
            </a:pPr>
            <a:r>
              <a:rPr lang="en-GB" sz="1100" dirty="0">
                <a:cs typeface="Arial" charset="0"/>
              </a:rPr>
              <a:t>The Earnings at Risk number can be considered as the difference between a projected earnings and stressed earnings value. </a:t>
            </a:r>
          </a:p>
          <a:p>
            <a:pPr marL="159522" indent="-159522">
              <a:lnSpc>
                <a:spcPct val="90000"/>
              </a:lnSpc>
              <a:spcBef>
                <a:spcPct val="20000"/>
              </a:spcBef>
              <a:buFont typeface="Arial" pitchFamily="34" charset="0"/>
              <a:buChar char="•"/>
              <a:tabLst>
                <a:tab pos="244980" algn="l"/>
              </a:tabLst>
              <a:defRPr/>
            </a:pPr>
            <a:r>
              <a:rPr lang="en-GB" sz="1100" dirty="0">
                <a:cs typeface="Arial" charset="0"/>
              </a:rPr>
              <a:t>This diagram depicts how Earnings at Risk could be analysed separately for a forecasted period and risk appetite set for each year (refreshed annually).</a:t>
            </a:r>
          </a:p>
        </p:txBody>
      </p:sp>
      <p:grpSp>
        <p:nvGrpSpPr>
          <p:cNvPr id="2" name="Group 59"/>
          <p:cNvGrpSpPr>
            <a:grpSpLocks/>
          </p:cNvGrpSpPr>
          <p:nvPr/>
        </p:nvGrpSpPr>
        <p:grpSpPr bwMode="auto">
          <a:xfrm>
            <a:off x="421343" y="2495601"/>
            <a:ext cx="8436953" cy="2194504"/>
            <a:chOff x="534988" y="3543300"/>
            <a:chExt cx="8093075" cy="1801813"/>
          </a:xfrm>
        </p:grpSpPr>
        <p:sp>
          <p:nvSpPr>
            <p:cNvPr id="16393" name="Rectangle 8"/>
            <p:cNvSpPr>
              <a:spLocks noChangeArrowheads="1"/>
            </p:cNvSpPr>
            <p:nvPr/>
          </p:nvSpPr>
          <p:spPr bwMode="auto">
            <a:xfrm>
              <a:off x="534988" y="3673475"/>
              <a:ext cx="8093075" cy="1635125"/>
            </a:xfrm>
            <a:prstGeom prst="rect">
              <a:avLst/>
            </a:prstGeom>
            <a:solidFill>
              <a:schemeClr val="bg1"/>
            </a:solidFill>
            <a:ln w="9525">
              <a:solidFill>
                <a:schemeClr val="tx1"/>
              </a:solidFill>
              <a:miter lim="800000"/>
              <a:headEnd/>
              <a:tailEnd/>
            </a:ln>
          </p:spPr>
          <p:txBody>
            <a:bodyPr lIns="18000" rIns="18000" anchor="ctr"/>
            <a:lstStyle/>
            <a:p>
              <a:pPr algn="ctr"/>
              <a:endParaRPr lang="en-US" sz="700" dirty="0">
                <a:latin typeface="Verdana" pitchFamily="34" charset="0"/>
              </a:endParaRPr>
            </a:p>
          </p:txBody>
        </p:sp>
        <p:sp>
          <p:nvSpPr>
            <p:cNvPr id="16394" name="Oval 9"/>
            <p:cNvSpPr>
              <a:spLocks noChangeArrowheads="1"/>
            </p:cNvSpPr>
            <p:nvPr/>
          </p:nvSpPr>
          <p:spPr bwMode="auto">
            <a:xfrm>
              <a:off x="3790950" y="4092575"/>
              <a:ext cx="787400" cy="1073150"/>
            </a:xfrm>
            <a:prstGeom prst="ellipse">
              <a:avLst/>
            </a:prstGeom>
            <a:solidFill>
              <a:srgbClr val="F2F2F2"/>
            </a:solidFill>
            <a:ln w="19050">
              <a:solidFill>
                <a:schemeClr val="tx1"/>
              </a:solidFill>
              <a:prstDash val="dash"/>
              <a:round/>
              <a:headEnd/>
              <a:tailEnd/>
            </a:ln>
          </p:spPr>
          <p:txBody>
            <a:bodyPr wrap="none" anchor="ctr"/>
            <a:lstStyle/>
            <a:p>
              <a:endParaRPr lang="en-US"/>
            </a:p>
          </p:txBody>
        </p:sp>
        <p:sp>
          <p:nvSpPr>
            <p:cNvPr id="16395" name="Rectangle 10"/>
            <p:cNvSpPr>
              <a:spLocks noChangeArrowheads="1"/>
            </p:cNvSpPr>
            <p:nvPr/>
          </p:nvSpPr>
          <p:spPr bwMode="auto">
            <a:xfrm>
              <a:off x="4005263" y="4371975"/>
              <a:ext cx="123825" cy="77628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6396" name="Line 13"/>
            <p:cNvSpPr>
              <a:spLocks noChangeShapeType="1"/>
            </p:cNvSpPr>
            <p:nvPr/>
          </p:nvSpPr>
          <p:spPr bwMode="auto">
            <a:xfrm>
              <a:off x="636588" y="3719513"/>
              <a:ext cx="0" cy="1466850"/>
            </a:xfrm>
            <a:prstGeom prst="line">
              <a:avLst/>
            </a:prstGeom>
            <a:noFill/>
            <a:ln w="9525">
              <a:solidFill>
                <a:schemeClr val="tx1"/>
              </a:solidFill>
              <a:round/>
              <a:headEnd type="triangle" w="med" len="med"/>
              <a:tailEnd/>
            </a:ln>
          </p:spPr>
          <p:txBody>
            <a:bodyPr/>
            <a:lstStyle/>
            <a:p>
              <a:endParaRPr lang="en-US"/>
            </a:p>
          </p:txBody>
        </p:sp>
        <p:sp>
          <p:nvSpPr>
            <p:cNvPr id="16397" name="Rectangle 15"/>
            <p:cNvSpPr>
              <a:spLocks noChangeArrowheads="1"/>
            </p:cNvSpPr>
            <p:nvPr/>
          </p:nvSpPr>
          <p:spPr bwMode="auto">
            <a:xfrm>
              <a:off x="684213" y="3825875"/>
              <a:ext cx="508000" cy="134937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6398" name="Rectangle 16"/>
            <p:cNvSpPr>
              <a:spLocks noChangeArrowheads="1"/>
            </p:cNvSpPr>
            <p:nvPr/>
          </p:nvSpPr>
          <p:spPr bwMode="auto">
            <a:xfrm>
              <a:off x="687388" y="4062413"/>
              <a:ext cx="509587" cy="1104900"/>
            </a:xfrm>
            <a:prstGeom prst="rect">
              <a:avLst/>
            </a:prstGeom>
            <a:noFill/>
            <a:ln w="9525">
              <a:noFill/>
              <a:miter lim="800000"/>
              <a:headEnd/>
              <a:tailEnd/>
            </a:ln>
          </p:spPr>
          <p:txBody>
            <a:bodyPr wrap="none" anchor="ctr"/>
            <a:lstStyle/>
            <a:p>
              <a:pPr algn="ctr"/>
              <a:r>
                <a:rPr lang="en-GB" sz="700" dirty="0">
                  <a:solidFill>
                    <a:schemeClr val="bg1"/>
                  </a:solidFill>
                  <a:latin typeface="Verdana" pitchFamily="34" charset="0"/>
                </a:rPr>
                <a:t>Projected</a:t>
              </a:r>
            </a:p>
            <a:p>
              <a:pPr algn="ctr"/>
              <a:r>
                <a:rPr lang="en-GB" sz="700" dirty="0">
                  <a:solidFill>
                    <a:schemeClr val="bg1"/>
                  </a:solidFill>
                  <a:latin typeface="Verdana" pitchFamily="34" charset="0"/>
                </a:rPr>
                <a:t>Earnings</a:t>
              </a:r>
            </a:p>
            <a:p>
              <a:pPr algn="ctr"/>
              <a:r>
                <a:rPr lang="en-GB" sz="700" dirty="0">
                  <a:solidFill>
                    <a:schemeClr val="bg1"/>
                  </a:solidFill>
                  <a:latin typeface="Verdana" pitchFamily="34" charset="0"/>
                </a:rPr>
                <a:t>Year 1</a:t>
              </a:r>
            </a:p>
          </p:txBody>
        </p:sp>
        <p:sp>
          <p:nvSpPr>
            <p:cNvPr id="16399" name="Rectangle 17"/>
            <p:cNvSpPr>
              <a:spLocks noChangeArrowheads="1"/>
            </p:cNvSpPr>
            <p:nvPr/>
          </p:nvSpPr>
          <p:spPr bwMode="auto">
            <a:xfrm>
              <a:off x="1241425" y="4187825"/>
              <a:ext cx="508000" cy="987425"/>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6400" name="Rectangle 18"/>
            <p:cNvSpPr>
              <a:spLocks noChangeArrowheads="1"/>
            </p:cNvSpPr>
            <p:nvPr/>
          </p:nvSpPr>
          <p:spPr bwMode="auto">
            <a:xfrm>
              <a:off x="1236663" y="4065588"/>
              <a:ext cx="509587" cy="1104900"/>
            </a:xfrm>
            <a:prstGeom prst="rect">
              <a:avLst/>
            </a:prstGeom>
            <a:noFill/>
            <a:ln w="9525">
              <a:noFill/>
              <a:miter lim="800000"/>
              <a:headEnd/>
              <a:tailEnd/>
            </a:ln>
          </p:spPr>
          <p:txBody>
            <a:bodyPr wrap="none" anchor="ctr"/>
            <a:lstStyle/>
            <a:p>
              <a:pPr algn="ctr"/>
              <a:r>
                <a:rPr lang="en-GB" sz="700" dirty="0">
                  <a:latin typeface="Verdana" pitchFamily="34" charset="0"/>
                </a:rPr>
                <a:t>Stressed</a:t>
              </a:r>
            </a:p>
            <a:p>
              <a:pPr algn="ctr"/>
              <a:r>
                <a:rPr lang="en-GB" sz="700" dirty="0">
                  <a:latin typeface="Verdana" pitchFamily="34" charset="0"/>
                </a:rPr>
                <a:t>Earnings</a:t>
              </a:r>
            </a:p>
            <a:p>
              <a:pPr algn="ctr"/>
              <a:r>
                <a:rPr lang="en-GB" sz="700" dirty="0">
                  <a:latin typeface="Verdana" pitchFamily="34" charset="0"/>
                </a:rPr>
                <a:t>Year 1</a:t>
              </a:r>
            </a:p>
          </p:txBody>
        </p:sp>
        <p:sp>
          <p:nvSpPr>
            <p:cNvPr id="17" name="Rectangle 19"/>
            <p:cNvSpPr>
              <a:spLocks noChangeArrowheads="1"/>
            </p:cNvSpPr>
            <p:nvPr/>
          </p:nvSpPr>
          <p:spPr bwMode="auto">
            <a:xfrm>
              <a:off x="1240900" y="3826163"/>
              <a:ext cx="507980" cy="448441"/>
            </a:xfrm>
            <a:prstGeom prst="rect">
              <a:avLst/>
            </a:prstGeom>
            <a:solidFill>
              <a:schemeClr val="accent3"/>
            </a:solidFill>
            <a:ln w="9525">
              <a:solidFill>
                <a:schemeClr val="tx1"/>
              </a:solidFill>
              <a:prstDash val="dash"/>
              <a:miter lim="800000"/>
              <a:headEnd/>
              <a:tailEnd/>
            </a:ln>
          </p:spPr>
          <p:txBody>
            <a:bodyPr wrap="none" anchor="ctr"/>
            <a:lstStyle/>
            <a:p>
              <a:endParaRPr lang="en-US"/>
            </a:p>
          </p:txBody>
        </p:sp>
        <p:sp>
          <p:nvSpPr>
            <p:cNvPr id="16402" name="Rectangle 20"/>
            <p:cNvSpPr>
              <a:spLocks noChangeArrowheads="1"/>
            </p:cNvSpPr>
            <p:nvPr/>
          </p:nvSpPr>
          <p:spPr bwMode="auto">
            <a:xfrm>
              <a:off x="1228725" y="3543300"/>
              <a:ext cx="509588" cy="1104900"/>
            </a:xfrm>
            <a:prstGeom prst="rect">
              <a:avLst/>
            </a:prstGeom>
            <a:noFill/>
            <a:ln w="9525">
              <a:noFill/>
              <a:miter lim="800000"/>
              <a:headEnd/>
              <a:tailEnd/>
            </a:ln>
          </p:spPr>
          <p:txBody>
            <a:bodyPr wrap="none" anchor="ctr"/>
            <a:lstStyle/>
            <a:p>
              <a:pPr algn="ctr"/>
              <a:r>
                <a:rPr lang="en-GB" sz="700" dirty="0">
                  <a:solidFill>
                    <a:schemeClr val="bg1"/>
                  </a:solidFill>
                  <a:latin typeface="Verdana" pitchFamily="34" charset="0"/>
                </a:rPr>
                <a:t>Earnings</a:t>
              </a:r>
            </a:p>
            <a:p>
              <a:pPr algn="ctr"/>
              <a:r>
                <a:rPr lang="en-GB" sz="700" dirty="0">
                  <a:solidFill>
                    <a:schemeClr val="bg1"/>
                  </a:solidFill>
                  <a:latin typeface="Verdana" pitchFamily="34" charset="0"/>
                </a:rPr>
                <a:t>At</a:t>
              </a:r>
            </a:p>
            <a:p>
              <a:pPr algn="ctr"/>
              <a:r>
                <a:rPr lang="en-GB" sz="700" dirty="0">
                  <a:solidFill>
                    <a:schemeClr val="bg1"/>
                  </a:solidFill>
                  <a:latin typeface="Verdana" pitchFamily="34" charset="0"/>
                </a:rPr>
                <a:t>Risk</a:t>
              </a:r>
            </a:p>
          </p:txBody>
        </p:sp>
        <p:sp>
          <p:nvSpPr>
            <p:cNvPr id="16403" name="Rectangle 21"/>
            <p:cNvSpPr>
              <a:spLocks noChangeArrowheads="1"/>
            </p:cNvSpPr>
            <p:nvPr/>
          </p:nvSpPr>
          <p:spPr bwMode="auto">
            <a:xfrm>
              <a:off x="1185863" y="3598863"/>
              <a:ext cx="509587" cy="274637"/>
            </a:xfrm>
            <a:prstGeom prst="rect">
              <a:avLst/>
            </a:prstGeom>
            <a:noFill/>
            <a:ln w="9525">
              <a:noFill/>
              <a:miter lim="800000"/>
              <a:headEnd/>
              <a:tailEnd/>
            </a:ln>
          </p:spPr>
          <p:txBody>
            <a:bodyPr wrap="none" anchor="ctr"/>
            <a:lstStyle/>
            <a:p>
              <a:pPr algn="ctr"/>
              <a:r>
                <a:rPr lang="en-GB" sz="800" b="1" dirty="0">
                  <a:latin typeface="Verdana" pitchFamily="34" charset="0"/>
                </a:rPr>
                <a:t>Year 1</a:t>
              </a:r>
            </a:p>
          </p:txBody>
        </p:sp>
        <p:sp>
          <p:nvSpPr>
            <p:cNvPr id="16404" name="Line 26"/>
            <p:cNvSpPr>
              <a:spLocks noChangeShapeType="1"/>
            </p:cNvSpPr>
            <p:nvPr/>
          </p:nvSpPr>
          <p:spPr bwMode="auto">
            <a:xfrm>
              <a:off x="1608138" y="3824288"/>
              <a:ext cx="244475" cy="0"/>
            </a:xfrm>
            <a:prstGeom prst="line">
              <a:avLst/>
            </a:prstGeom>
            <a:noFill/>
            <a:ln w="9525">
              <a:solidFill>
                <a:schemeClr val="tx1"/>
              </a:solidFill>
              <a:prstDash val="dash"/>
              <a:round/>
              <a:headEnd/>
              <a:tailEnd/>
            </a:ln>
          </p:spPr>
          <p:txBody>
            <a:bodyPr/>
            <a:lstStyle/>
            <a:p>
              <a:endParaRPr lang="en-US"/>
            </a:p>
          </p:txBody>
        </p:sp>
        <p:sp>
          <p:nvSpPr>
            <p:cNvPr id="16405" name="Line 27"/>
            <p:cNvSpPr>
              <a:spLocks noChangeShapeType="1"/>
            </p:cNvSpPr>
            <p:nvPr/>
          </p:nvSpPr>
          <p:spPr bwMode="auto">
            <a:xfrm>
              <a:off x="1608138" y="4278313"/>
              <a:ext cx="244475" cy="0"/>
            </a:xfrm>
            <a:prstGeom prst="line">
              <a:avLst/>
            </a:prstGeom>
            <a:noFill/>
            <a:ln w="9525">
              <a:solidFill>
                <a:schemeClr val="tx1"/>
              </a:solidFill>
              <a:prstDash val="dash"/>
              <a:round/>
              <a:headEnd/>
              <a:tailEnd/>
            </a:ln>
          </p:spPr>
          <p:txBody>
            <a:bodyPr/>
            <a:lstStyle/>
            <a:p>
              <a:endParaRPr lang="en-US"/>
            </a:p>
          </p:txBody>
        </p:sp>
        <p:sp>
          <p:nvSpPr>
            <p:cNvPr id="16406" name="Line 28"/>
            <p:cNvSpPr>
              <a:spLocks noChangeShapeType="1"/>
            </p:cNvSpPr>
            <p:nvPr/>
          </p:nvSpPr>
          <p:spPr bwMode="auto">
            <a:xfrm>
              <a:off x="3811588" y="3689350"/>
              <a:ext cx="0" cy="1466850"/>
            </a:xfrm>
            <a:prstGeom prst="line">
              <a:avLst/>
            </a:prstGeom>
            <a:noFill/>
            <a:ln w="9525">
              <a:solidFill>
                <a:schemeClr val="tx1"/>
              </a:solidFill>
              <a:round/>
              <a:headEnd type="triangle" w="med" len="med"/>
              <a:tailEnd/>
            </a:ln>
          </p:spPr>
          <p:txBody>
            <a:bodyPr/>
            <a:lstStyle/>
            <a:p>
              <a:endParaRPr lang="en-US"/>
            </a:p>
          </p:txBody>
        </p:sp>
        <p:sp>
          <p:nvSpPr>
            <p:cNvPr id="16407" name="Line 29"/>
            <p:cNvSpPr>
              <a:spLocks noChangeShapeType="1"/>
            </p:cNvSpPr>
            <p:nvPr/>
          </p:nvSpPr>
          <p:spPr bwMode="auto">
            <a:xfrm>
              <a:off x="3816350" y="5153025"/>
              <a:ext cx="3897313" cy="0"/>
            </a:xfrm>
            <a:prstGeom prst="line">
              <a:avLst/>
            </a:prstGeom>
            <a:noFill/>
            <a:ln w="9525">
              <a:solidFill>
                <a:schemeClr val="tx1"/>
              </a:solidFill>
              <a:round/>
              <a:headEnd/>
              <a:tailEnd type="triangle" w="med" len="med"/>
            </a:ln>
          </p:spPr>
          <p:txBody>
            <a:bodyPr/>
            <a:lstStyle/>
            <a:p>
              <a:endParaRPr lang="en-US"/>
            </a:p>
          </p:txBody>
        </p:sp>
        <p:sp>
          <p:nvSpPr>
            <p:cNvPr id="16408" name="Line 30"/>
            <p:cNvSpPr>
              <a:spLocks noChangeShapeType="1"/>
            </p:cNvSpPr>
            <p:nvPr/>
          </p:nvSpPr>
          <p:spPr bwMode="auto">
            <a:xfrm>
              <a:off x="3811588" y="5124450"/>
              <a:ext cx="0" cy="50800"/>
            </a:xfrm>
            <a:prstGeom prst="line">
              <a:avLst/>
            </a:prstGeom>
            <a:noFill/>
            <a:ln w="9525">
              <a:solidFill>
                <a:schemeClr val="tx1"/>
              </a:solidFill>
              <a:round/>
              <a:headEnd/>
              <a:tailEnd/>
            </a:ln>
          </p:spPr>
          <p:txBody>
            <a:bodyPr/>
            <a:lstStyle/>
            <a:p>
              <a:endParaRPr lang="en-US"/>
            </a:p>
          </p:txBody>
        </p:sp>
        <p:sp>
          <p:nvSpPr>
            <p:cNvPr id="16409" name="Line 31"/>
            <p:cNvSpPr>
              <a:spLocks noChangeShapeType="1"/>
            </p:cNvSpPr>
            <p:nvPr/>
          </p:nvSpPr>
          <p:spPr bwMode="auto">
            <a:xfrm>
              <a:off x="4570413" y="5124450"/>
              <a:ext cx="0" cy="52388"/>
            </a:xfrm>
            <a:prstGeom prst="line">
              <a:avLst/>
            </a:prstGeom>
            <a:noFill/>
            <a:ln w="9525">
              <a:solidFill>
                <a:schemeClr val="tx1"/>
              </a:solidFill>
              <a:round/>
              <a:headEnd/>
              <a:tailEnd/>
            </a:ln>
          </p:spPr>
          <p:txBody>
            <a:bodyPr/>
            <a:lstStyle/>
            <a:p>
              <a:endParaRPr lang="en-US"/>
            </a:p>
          </p:txBody>
        </p:sp>
        <p:sp>
          <p:nvSpPr>
            <p:cNvPr id="16410" name="Line 32"/>
            <p:cNvSpPr>
              <a:spLocks noChangeShapeType="1"/>
            </p:cNvSpPr>
            <p:nvPr/>
          </p:nvSpPr>
          <p:spPr bwMode="auto">
            <a:xfrm>
              <a:off x="6091238" y="5124450"/>
              <a:ext cx="0" cy="52388"/>
            </a:xfrm>
            <a:prstGeom prst="line">
              <a:avLst/>
            </a:prstGeom>
            <a:noFill/>
            <a:ln w="9525">
              <a:solidFill>
                <a:schemeClr val="tx1"/>
              </a:solidFill>
              <a:round/>
              <a:headEnd/>
              <a:tailEnd/>
            </a:ln>
          </p:spPr>
          <p:txBody>
            <a:bodyPr/>
            <a:lstStyle/>
            <a:p>
              <a:endParaRPr lang="en-US"/>
            </a:p>
          </p:txBody>
        </p:sp>
        <p:sp>
          <p:nvSpPr>
            <p:cNvPr id="16411" name="Line 33"/>
            <p:cNvSpPr>
              <a:spLocks noChangeShapeType="1"/>
            </p:cNvSpPr>
            <p:nvPr/>
          </p:nvSpPr>
          <p:spPr bwMode="auto">
            <a:xfrm>
              <a:off x="6851650" y="5124450"/>
              <a:ext cx="0" cy="52388"/>
            </a:xfrm>
            <a:prstGeom prst="line">
              <a:avLst/>
            </a:prstGeom>
            <a:noFill/>
            <a:ln w="9525">
              <a:solidFill>
                <a:schemeClr val="tx1"/>
              </a:solidFill>
              <a:round/>
              <a:headEnd/>
              <a:tailEnd/>
            </a:ln>
          </p:spPr>
          <p:txBody>
            <a:bodyPr/>
            <a:lstStyle/>
            <a:p>
              <a:endParaRPr lang="en-US"/>
            </a:p>
          </p:txBody>
        </p:sp>
        <p:sp>
          <p:nvSpPr>
            <p:cNvPr id="16412" name="Line 34"/>
            <p:cNvSpPr>
              <a:spLocks noChangeShapeType="1"/>
            </p:cNvSpPr>
            <p:nvPr/>
          </p:nvSpPr>
          <p:spPr bwMode="auto">
            <a:xfrm>
              <a:off x="7612063" y="5124450"/>
              <a:ext cx="0" cy="52388"/>
            </a:xfrm>
            <a:prstGeom prst="line">
              <a:avLst/>
            </a:prstGeom>
            <a:noFill/>
            <a:ln w="9525">
              <a:solidFill>
                <a:schemeClr val="tx1"/>
              </a:solidFill>
              <a:round/>
              <a:headEnd/>
              <a:tailEnd/>
            </a:ln>
          </p:spPr>
          <p:txBody>
            <a:bodyPr/>
            <a:lstStyle/>
            <a:p>
              <a:endParaRPr lang="en-US"/>
            </a:p>
          </p:txBody>
        </p:sp>
        <p:sp>
          <p:nvSpPr>
            <p:cNvPr id="16413" name="Line 35"/>
            <p:cNvSpPr>
              <a:spLocks noChangeShapeType="1"/>
            </p:cNvSpPr>
            <p:nvPr/>
          </p:nvSpPr>
          <p:spPr bwMode="auto">
            <a:xfrm>
              <a:off x="5330825" y="5124450"/>
              <a:ext cx="0" cy="52388"/>
            </a:xfrm>
            <a:prstGeom prst="line">
              <a:avLst/>
            </a:prstGeom>
            <a:noFill/>
            <a:ln w="9525">
              <a:solidFill>
                <a:schemeClr val="tx1"/>
              </a:solidFill>
              <a:round/>
              <a:headEnd/>
              <a:tailEnd/>
            </a:ln>
          </p:spPr>
          <p:txBody>
            <a:bodyPr/>
            <a:lstStyle/>
            <a:p>
              <a:endParaRPr lang="en-US"/>
            </a:p>
          </p:txBody>
        </p:sp>
        <p:sp>
          <p:nvSpPr>
            <p:cNvPr id="16414" name="Rectangle 37"/>
            <p:cNvSpPr>
              <a:spLocks noChangeArrowheads="1"/>
            </p:cNvSpPr>
            <p:nvPr/>
          </p:nvSpPr>
          <p:spPr bwMode="auto">
            <a:xfrm>
              <a:off x="4672013" y="5070475"/>
              <a:ext cx="509587" cy="274638"/>
            </a:xfrm>
            <a:prstGeom prst="rect">
              <a:avLst/>
            </a:prstGeom>
            <a:noFill/>
            <a:ln w="9525">
              <a:noFill/>
              <a:miter lim="800000"/>
              <a:headEnd/>
              <a:tailEnd/>
            </a:ln>
          </p:spPr>
          <p:txBody>
            <a:bodyPr wrap="none" anchor="ctr"/>
            <a:lstStyle/>
            <a:p>
              <a:pPr algn="ctr"/>
              <a:r>
                <a:rPr lang="en-GB" sz="800" b="1" dirty="0">
                  <a:latin typeface="Verdana" pitchFamily="34" charset="0"/>
                </a:rPr>
                <a:t>Year 2</a:t>
              </a:r>
            </a:p>
          </p:txBody>
        </p:sp>
        <p:sp>
          <p:nvSpPr>
            <p:cNvPr id="16415" name="Rectangle 38"/>
            <p:cNvSpPr>
              <a:spLocks noChangeArrowheads="1"/>
            </p:cNvSpPr>
            <p:nvPr/>
          </p:nvSpPr>
          <p:spPr bwMode="auto">
            <a:xfrm>
              <a:off x="5443538" y="5070475"/>
              <a:ext cx="509587" cy="274638"/>
            </a:xfrm>
            <a:prstGeom prst="rect">
              <a:avLst/>
            </a:prstGeom>
            <a:noFill/>
            <a:ln w="9525">
              <a:noFill/>
              <a:miter lim="800000"/>
              <a:headEnd/>
              <a:tailEnd/>
            </a:ln>
          </p:spPr>
          <p:txBody>
            <a:bodyPr wrap="none" anchor="ctr"/>
            <a:lstStyle/>
            <a:p>
              <a:pPr algn="ctr"/>
              <a:r>
                <a:rPr lang="en-GB" sz="800" b="1" dirty="0">
                  <a:latin typeface="Verdana" pitchFamily="34" charset="0"/>
                </a:rPr>
                <a:t>Year 3</a:t>
              </a:r>
            </a:p>
          </p:txBody>
        </p:sp>
        <p:sp>
          <p:nvSpPr>
            <p:cNvPr id="16416" name="Rectangle 39"/>
            <p:cNvSpPr>
              <a:spLocks noChangeArrowheads="1"/>
            </p:cNvSpPr>
            <p:nvPr/>
          </p:nvSpPr>
          <p:spPr bwMode="auto">
            <a:xfrm>
              <a:off x="6215063" y="5070475"/>
              <a:ext cx="509587" cy="274638"/>
            </a:xfrm>
            <a:prstGeom prst="rect">
              <a:avLst/>
            </a:prstGeom>
            <a:noFill/>
            <a:ln w="9525">
              <a:noFill/>
              <a:miter lim="800000"/>
              <a:headEnd/>
              <a:tailEnd/>
            </a:ln>
          </p:spPr>
          <p:txBody>
            <a:bodyPr wrap="none" anchor="ctr"/>
            <a:lstStyle/>
            <a:p>
              <a:pPr algn="ctr"/>
              <a:r>
                <a:rPr lang="en-GB" sz="800" b="1" dirty="0">
                  <a:latin typeface="Verdana" pitchFamily="34" charset="0"/>
                </a:rPr>
                <a:t>Year 4</a:t>
              </a:r>
            </a:p>
          </p:txBody>
        </p:sp>
        <p:sp>
          <p:nvSpPr>
            <p:cNvPr id="16417" name="Rectangle 40"/>
            <p:cNvSpPr>
              <a:spLocks noChangeArrowheads="1"/>
            </p:cNvSpPr>
            <p:nvPr/>
          </p:nvSpPr>
          <p:spPr bwMode="auto">
            <a:xfrm>
              <a:off x="6975475" y="5070475"/>
              <a:ext cx="509588" cy="274638"/>
            </a:xfrm>
            <a:prstGeom prst="rect">
              <a:avLst/>
            </a:prstGeom>
            <a:noFill/>
            <a:ln w="9525">
              <a:noFill/>
              <a:miter lim="800000"/>
              <a:headEnd/>
              <a:tailEnd/>
            </a:ln>
          </p:spPr>
          <p:txBody>
            <a:bodyPr wrap="none" anchor="ctr"/>
            <a:lstStyle/>
            <a:p>
              <a:pPr algn="ctr"/>
              <a:r>
                <a:rPr lang="en-GB" sz="800" b="1" dirty="0">
                  <a:latin typeface="Verdana" pitchFamily="34" charset="0"/>
                </a:rPr>
                <a:t>Year 5</a:t>
              </a:r>
            </a:p>
          </p:txBody>
        </p:sp>
        <p:sp>
          <p:nvSpPr>
            <p:cNvPr id="16418" name="Rectangle 41"/>
            <p:cNvSpPr>
              <a:spLocks noChangeArrowheads="1"/>
            </p:cNvSpPr>
            <p:nvPr/>
          </p:nvSpPr>
          <p:spPr bwMode="auto">
            <a:xfrm>
              <a:off x="1849438" y="4089400"/>
              <a:ext cx="2112962" cy="776288"/>
            </a:xfrm>
            <a:prstGeom prst="rect">
              <a:avLst/>
            </a:prstGeom>
            <a:noFill/>
            <a:ln w="9525">
              <a:noFill/>
              <a:miter lim="800000"/>
              <a:headEnd/>
              <a:tailEnd/>
            </a:ln>
          </p:spPr>
          <p:txBody>
            <a:bodyPr lIns="18000" rIns="18000" anchor="ctr"/>
            <a:lstStyle/>
            <a:p>
              <a:r>
                <a:rPr lang="en-GB" sz="700" dirty="0">
                  <a:latin typeface="Verdana" pitchFamily="34" charset="0"/>
                </a:rPr>
                <a:t>Earnings volatility due to</a:t>
              </a:r>
            </a:p>
            <a:p>
              <a:r>
                <a:rPr lang="en-GB" sz="700" dirty="0">
                  <a:latin typeface="Verdana" pitchFamily="34" charset="0"/>
                </a:rPr>
                <a:t>individual risk drivers</a:t>
              </a:r>
            </a:p>
          </p:txBody>
        </p:sp>
        <p:sp>
          <p:nvSpPr>
            <p:cNvPr id="16419" name="Line 42"/>
            <p:cNvSpPr>
              <a:spLocks noChangeShapeType="1"/>
            </p:cNvSpPr>
            <p:nvPr/>
          </p:nvSpPr>
          <p:spPr bwMode="auto">
            <a:xfrm flipV="1">
              <a:off x="4560888" y="3762375"/>
              <a:ext cx="0" cy="1382713"/>
            </a:xfrm>
            <a:prstGeom prst="line">
              <a:avLst/>
            </a:prstGeom>
            <a:noFill/>
            <a:ln w="9525">
              <a:solidFill>
                <a:schemeClr val="tx1"/>
              </a:solidFill>
              <a:prstDash val="dash"/>
              <a:round/>
              <a:headEnd/>
              <a:tailEnd/>
            </a:ln>
          </p:spPr>
          <p:txBody>
            <a:bodyPr/>
            <a:lstStyle/>
            <a:p>
              <a:endParaRPr lang="en-US"/>
            </a:p>
          </p:txBody>
        </p:sp>
        <p:sp>
          <p:nvSpPr>
            <p:cNvPr id="16420" name="Line 43"/>
            <p:cNvSpPr>
              <a:spLocks noChangeShapeType="1"/>
            </p:cNvSpPr>
            <p:nvPr/>
          </p:nvSpPr>
          <p:spPr bwMode="auto">
            <a:xfrm flipV="1">
              <a:off x="5330825" y="3762375"/>
              <a:ext cx="0" cy="1382713"/>
            </a:xfrm>
            <a:prstGeom prst="line">
              <a:avLst/>
            </a:prstGeom>
            <a:noFill/>
            <a:ln w="9525">
              <a:solidFill>
                <a:schemeClr val="tx1"/>
              </a:solidFill>
              <a:prstDash val="dash"/>
              <a:round/>
              <a:headEnd/>
              <a:tailEnd/>
            </a:ln>
          </p:spPr>
          <p:txBody>
            <a:bodyPr/>
            <a:lstStyle/>
            <a:p>
              <a:endParaRPr lang="en-US"/>
            </a:p>
          </p:txBody>
        </p:sp>
        <p:sp>
          <p:nvSpPr>
            <p:cNvPr id="16421" name="Line 44"/>
            <p:cNvSpPr>
              <a:spLocks noChangeShapeType="1"/>
            </p:cNvSpPr>
            <p:nvPr/>
          </p:nvSpPr>
          <p:spPr bwMode="auto">
            <a:xfrm flipV="1">
              <a:off x="6091238" y="3762375"/>
              <a:ext cx="0" cy="1382713"/>
            </a:xfrm>
            <a:prstGeom prst="line">
              <a:avLst/>
            </a:prstGeom>
            <a:noFill/>
            <a:ln w="9525">
              <a:solidFill>
                <a:schemeClr val="tx1"/>
              </a:solidFill>
              <a:prstDash val="dash"/>
              <a:round/>
              <a:headEnd/>
              <a:tailEnd/>
            </a:ln>
          </p:spPr>
          <p:txBody>
            <a:bodyPr/>
            <a:lstStyle/>
            <a:p>
              <a:endParaRPr lang="en-US"/>
            </a:p>
          </p:txBody>
        </p:sp>
        <p:sp>
          <p:nvSpPr>
            <p:cNvPr id="16422" name="Line 45"/>
            <p:cNvSpPr>
              <a:spLocks noChangeShapeType="1"/>
            </p:cNvSpPr>
            <p:nvPr/>
          </p:nvSpPr>
          <p:spPr bwMode="auto">
            <a:xfrm flipV="1">
              <a:off x="6851650" y="3762375"/>
              <a:ext cx="0" cy="1382713"/>
            </a:xfrm>
            <a:prstGeom prst="line">
              <a:avLst/>
            </a:prstGeom>
            <a:noFill/>
            <a:ln w="9525">
              <a:solidFill>
                <a:schemeClr val="tx1"/>
              </a:solidFill>
              <a:prstDash val="dash"/>
              <a:round/>
              <a:headEnd/>
              <a:tailEnd/>
            </a:ln>
          </p:spPr>
          <p:txBody>
            <a:bodyPr/>
            <a:lstStyle/>
            <a:p>
              <a:endParaRPr lang="en-US"/>
            </a:p>
          </p:txBody>
        </p:sp>
        <p:sp>
          <p:nvSpPr>
            <p:cNvPr id="16423" name="Line 46"/>
            <p:cNvSpPr>
              <a:spLocks noChangeShapeType="1"/>
            </p:cNvSpPr>
            <p:nvPr/>
          </p:nvSpPr>
          <p:spPr bwMode="auto">
            <a:xfrm flipV="1">
              <a:off x="7612063" y="3762375"/>
              <a:ext cx="0" cy="1382713"/>
            </a:xfrm>
            <a:prstGeom prst="line">
              <a:avLst/>
            </a:prstGeom>
            <a:noFill/>
            <a:ln w="9525">
              <a:solidFill>
                <a:schemeClr val="tx1"/>
              </a:solidFill>
              <a:prstDash val="dash"/>
              <a:round/>
              <a:headEnd/>
              <a:tailEnd/>
            </a:ln>
          </p:spPr>
          <p:txBody>
            <a:bodyPr/>
            <a:lstStyle/>
            <a:p>
              <a:endParaRPr lang="en-US"/>
            </a:p>
          </p:txBody>
        </p:sp>
        <p:sp>
          <p:nvSpPr>
            <p:cNvPr id="16424" name="Rectangle 53"/>
            <p:cNvSpPr>
              <a:spLocks noChangeArrowheads="1"/>
            </p:cNvSpPr>
            <p:nvPr/>
          </p:nvSpPr>
          <p:spPr bwMode="auto">
            <a:xfrm>
              <a:off x="4784725" y="4233863"/>
              <a:ext cx="133350" cy="914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6425" name="Rectangle 54"/>
            <p:cNvSpPr>
              <a:spLocks noChangeArrowheads="1"/>
            </p:cNvSpPr>
            <p:nvPr/>
          </p:nvSpPr>
          <p:spPr bwMode="auto">
            <a:xfrm>
              <a:off x="5538788" y="4148138"/>
              <a:ext cx="123825" cy="10001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6426" name="Rectangle 55"/>
            <p:cNvSpPr>
              <a:spLocks noChangeArrowheads="1"/>
            </p:cNvSpPr>
            <p:nvPr/>
          </p:nvSpPr>
          <p:spPr bwMode="auto">
            <a:xfrm>
              <a:off x="6316663" y="4043363"/>
              <a:ext cx="134937" cy="11049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6427" name="Rectangle 56"/>
            <p:cNvSpPr>
              <a:spLocks noChangeArrowheads="1"/>
            </p:cNvSpPr>
            <p:nvPr/>
          </p:nvSpPr>
          <p:spPr bwMode="auto">
            <a:xfrm>
              <a:off x="7070725" y="3957638"/>
              <a:ext cx="155575" cy="11906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6428" name="Rectangle 61"/>
            <p:cNvSpPr>
              <a:spLocks noChangeArrowheads="1"/>
            </p:cNvSpPr>
            <p:nvPr/>
          </p:nvSpPr>
          <p:spPr bwMode="auto">
            <a:xfrm>
              <a:off x="4210050" y="4473575"/>
              <a:ext cx="123825" cy="67945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6429" name="Rectangle 62"/>
            <p:cNvSpPr>
              <a:spLocks noChangeArrowheads="1"/>
            </p:cNvSpPr>
            <p:nvPr/>
          </p:nvSpPr>
          <p:spPr bwMode="auto">
            <a:xfrm>
              <a:off x="4989513" y="4503738"/>
              <a:ext cx="133350" cy="649287"/>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6430" name="Rectangle 63"/>
            <p:cNvSpPr>
              <a:spLocks noChangeArrowheads="1"/>
            </p:cNvSpPr>
            <p:nvPr/>
          </p:nvSpPr>
          <p:spPr bwMode="auto">
            <a:xfrm>
              <a:off x="5743575" y="4451350"/>
              <a:ext cx="114300" cy="701675"/>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6431" name="Rectangle 64"/>
            <p:cNvSpPr>
              <a:spLocks noChangeArrowheads="1"/>
            </p:cNvSpPr>
            <p:nvPr/>
          </p:nvSpPr>
          <p:spPr bwMode="auto">
            <a:xfrm>
              <a:off x="6521450" y="4495800"/>
              <a:ext cx="123825" cy="657225"/>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6432" name="Rectangle 65"/>
            <p:cNvSpPr>
              <a:spLocks noChangeArrowheads="1"/>
            </p:cNvSpPr>
            <p:nvPr/>
          </p:nvSpPr>
          <p:spPr bwMode="auto">
            <a:xfrm>
              <a:off x="7275513" y="4419600"/>
              <a:ext cx="155575" cy="733425"/>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49" name="Line 66"/>
            <p:cNvSpPr>
              <a:spLocks noChangeShapeType="1"/>
            </p:cNvSpPr>
            <p:nvPr/>
          </p:nvSpPr>
          <p:spPr bwMode="auto">
            <a:xfrm flipH="1" flipV="1">
              <a:off x="2349598" y="3830762"/>
              <a:ext cx="1839523" cy="259866"/>
            </a:xfrm>
            <a:prstGeom prst="line">
              <a:avLst/>
            </a:prstGeom>
            <a:noFill/>
            <a:ln w="15875">
              <a:solidFill>
                <a:schemeClr val="accent5">
                  <a:lumMod val="75000"/>
                </a:schemeClr>
              </a:solidFill>
              <a:round/>
              <a:headEnd/>
              <a:tailEnd/>
            </a:ln>
          </p:spPr>
          <p:txBody>
            <a:bodyPr/>
            <a:lstStyle/>
            <a:p>
              <a:pPr>
                <a:defRPr/>
              </a:pPr>
              <a:endParaRPr lang="en-GB" dirty="0">
                <a:latin typeface="Arial" charset="0"/>
                <a:cs typeface="Arial" charset="0"/>
              </a:endParaRPr>
            </a:p>
          </p:txBody>
        </p:sp>
        <p:sp>
          <p:nvSpPr>
            <p:cNvPr id="16434" name="Line 78"/>
            <p:cNvSpPr>
              <a:spLocks noChangeShapeType="1"/>
            </p:cNvSpPr>
            <p:nvPr/>
          </p:nvSpPr>
          <p:spPr bwMode="auto">
            <a:xfrm>
              <a:off x="7656513" y="3879850"/>
              <a:ext cx="0" cy="422275"/>
            </a:xfrm>
            <a:prstGeom prst="line">
              <a:avLst/>
            </a:prstGeom>
            <a:noFill/>
            <a:ln w="9525">
              <a:solidFill>
                <a:srgbClr val="28A495"/>
              </a:solidFill>
              <a:round/>
              <a:headEnd type="triangle" w="med" len="med"/>
              <a:tailEnd type="triangle" w="med" len="med"/>
            </a:ln>
          </p:spPr>
          <p:txBody>
            <a:bodyPr/>
            <a:lstStyle/>
            <a:p>
              <a:endParaRPr lang="en-US"/>
            </a:p>
          </p:txBody>
        </p:sp>
        <p:sp>
          <p:nvSpPr>
            <p:cNvPr id="51" name="Freeform 50"/>
            <p:cNvSpPr/>
            <p:nvPr/>
          </p:nvSpPr>
          <p:spPr>
            <a:xfrm>
              <a:off x="3815403" y="3876756"/>
              <a:ext cx="3832688" cy="538129"/>
            </a:xfrm>
            <a:custGeom>
              <a:avLst/>
              <a:gdLst>
                <a:gd name="connsiteX0" fmla="*/ 0 w 3833812"/>
                <a:gd name="connsiteY0" fmla="*/ 538163 h 538163"/>
                <a:gd name="connsiteX1" fmla="*/ 257175 w 3833812"/>
                <a:gd name="connsiteY1" fmla="*/ 490538 h 538163"/>
                <a:gd name="connsiteX2" fmla="*/ 1042987 w 3833812"/>
                <a:gd name="connsiteY2" fmla="*/ 352425 h 538163"/>
                <a:gd name="connsiteX3" fmla="*/ 1795462 w 3833812"/>
                <a:gd name="connsiteY3" fmla="*/ 271463 h 538163"/>
                <a:gd name="connsiteX4" fmla="*/ 2566987 w 3833812"/>
                <a:gd name="connsiteY4" fmla="*/ 166688 h 538163"/>
                <a:gd name="connsiteX5" fmla="*/ 3348037 w 3833812"/>
                <a:gd name="connsiteY5" fmla="*/ 76200 h 538163"/>
                <a:gd name="connsiteX6" fmla="*/ 3833812 w 3833812"/>
                <a:gd name="connsiteY6" fmla="*/ 0 h 5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3812" h="538163">
                  <a:moveTo>
                    <a:pt x="0" y="538163"/>
                  </a:moveTo>
                  <a:cubicBezTo>
                    <a:pt x="41672" y="529828"/>
                    <a:pt x="257175" y="490538"/>
                    <a:pt x="257175" y="490538"/>
                  </a:cubicBezTo>
                  <a:cubicBezTo>
                    <a:pt x="431006" y="459582"/>
                    <a:pt x="786606" y="388938"/>
                    <a:pt x="1042987" y="352425"/>
                  </a:cubicBezTo>
                  <a:cubicBezTo>
                    <a:pt x="1299368" y="315913"/>
                    <a:pt x="1541462" y="302419"/>
                    <a:pt x="1795462" y="271463"/>
                  </a:cubicBezTo>
                  <a:cubicBezTo>
                    <a:pt x="2049462" y="240507"/>
                    <a:pt x="2566987" y="166688"/>
                    <a:pt x="2566987" y="166688"/>
                  </a:cubicBezTo>
                  <a:lnTo>
                    <a:pt x="3348037" y="76200"/>
                  </a:lnTo>
                  <a:cubicBezTo>
                    <a:pt x="3559175" y="48419"/>
                    <a:pt x="3696493" y="24209"/>
                    <a:pt x="3833812"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cs typeface="Arial" pitchFamily="34" charset="0"/>
              </a:endParaRPr>
            </a:p>
          </p:txBody>
        </p:sp>
        <p:sp>
          <p:nvSpPr>
            <p:cNvPr id="52" name="Freeform 51"/>
            <p:cNvSpPr/>
            <p:nvPr/>
          </p:nvSpPr>
          <p:spPr>
            <a:xfrm>
              <a:off x="3815403" y="4305650"/>
              <a:ext cx="3847913" cy="202373"/>
            </a:xfrm>
            <a:custGeom>
              <a:avLst/>
              <a:gdLst>
                <a:gd name="connsiteX0" fmla="*/ 0 w 3848100"/>
                <a:gd name="connsiteY0" fmla="*/ 109538 h 203200"/>
                <a:gd name="connsiteX1" fmla="*/ 447675 w 3848100"/>
                <a:gd name="connsiteY1" fmla="*/ 166688 h 203200"/>
                <a:gd name="connsiteX2" fmla="*/ 1238250 w 3848100"/>
                <a:gd name="connsiteY2" fmla="*/ 200025 h 203200"/>
                <a:gd name="connsiteX3" fmla="*/ 1995487 w 3848100"/>
                <a:gd name="connsiteY3" fmla="*/ 147638 h 203200"/>
                <a:gd name="connsiteX4" fmla="*/ 2776537 w 3848100"/>
                <a:gd name="connsiteY4" fmla="*/ 185738 h 203200"/>
                <a:gd name="connsiteX5" fmla="*/ 3543300 w 3848100"/>
                <a:gd name="connsiteY5" fmla="*/ 109538 h 203200"/>
                <a:gd name="connsiteX6" fmla="*/ 3848100 w 3848100"/>
                <a:gd name="connsiteY6" fmla="*/ 0 h 20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48100" h="203200">
                  <a:moveTo>
                    <a:pt x="0" y="109538"/>
                  </a:moveTo>
                  <a:cubicBezTo>
                    <a:pt x="120650" y="130572"/>
                    <a:pt x="241300" y="151607"/>
                    <a:pt x="447675" y="166688"/>
                  </a:cubicBezTo>
                  <a:cubicBezTo>
                    <a:pt x="654050" y="181769"/>
                    <a:pt x="980281" y="203200"/>
                    <a:pt x="1238250" y="200025"/>
                  </a:cubicBezTo>
                  <a:cubicBezTo>
                    <a:pt x="1496219" y="196850"/>
                    <a:pt x="1739106" y="150019"/>
                    <a:pt x="1995487" y="147638"/>
                  </a:cubicBezTo>
                  <a:cubicBezTo>
                    <a:pt x="2251868" y="145257"/>
                    <a:pt x="2518568" y="192088"/>
                    <a:pt x="2776537" y="185738"/>
                  </a:cubicBezTo>
                  <a:cubicBezTo>
                    <a:pt x="3034506" y="179388"/>
                    <a:pt x="3364706" y="140494"/>
                    <a:pt x="3543300" y="109538"/>
                  </a:cubicBezTo>
                  <a:cubicBezTo>
                    <a:pt x="3721894" y="78582"/>
                    <a:pt x="3784997" y="39291"/>
                    <a:pt x="3848100"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cs typeface="Arial" pitchFamily="34" charset="0"/>
              </a:endParaRPr>
            </a:p>
          </p:txBody>
        </p:sp>
        <p:grpSp>
          <p:nvGrpSpPr>
            <p:cNvPr id="3" name="Group 22"/>
            <p:cNvGrpSpPr>
              <a:grpSpLocks/>
            </p:cNvGrpSpPr>
            <p:nvPr/>
          </p:nvGrpSpPr>
          <p:grpSpPr bwMode="auto">
            <a:xfrm>
              <a:off x="1858963" y="3825875"/>
              <a:ext cx="508000" cy="463550"/>
              <a:chOff x="2332" y="279"/>
              <a:chExt cx="680" cy="235"/>
            </a:xfrm>
          </p:grpSpPr>
          <p:sp>
            <p:nvSpPr>
              <p:cNvPr id="16441" name="Rectangle 24"/>
              <p:cNvSpPr>
                <a:spLocks noChangeArrowheads="1"/>
              </p:cNvSpPr>
              <p:nvPr/>
            </p:nvSpPr>
            <p:spPr bwMode="auto">
              <a:xfrm>
                <a:off x="2332" y="349"/>
                <a:ext cx="680" cy="81"/>
              </a:xfrm>
              <a:prstGeom prst="rect">
                <a:avLst/>
              </a:prstGeom>
              <a:solidFill>
                <a:schemeClr val="bg1"/>
              </a:solidFill>
              <a:ln w="9525">
                <a:solidFill>
                  <a:schemeClr val="tx1"/>
                </a:solidFill>
                <a:miter lim="800000"/>
                <a:headEnd/>
                <a:tailEnd/>
              </a:ln>
            </p:spPr>
            <p:txBody>
              <a:bodyPr wrap="none" anchor="ctr"/>
              <a:lstStyle/>
              <a:p>
                <a:pPr algn="ctr"/>
                <a:r>
                  <a:rPr lang="en-GB" sz="700" dirty="0">
                    <a:latin typeface="Verdana" pitchFamily="34" charset="0"/>
                  </a:rPr>
                  <a:t>Risk 2</a:t>
                </a:r>
              </a:p>
            </p:txBody>
          </p:sp>
          <p:sp>
            <p:nvSpPr>
              <p:cNvPr id="16442" name="Rectangle 25"/>
              <p:cNvSpPr>
                <a:spLocks noChangeArrowheads="1"/>
              </p:cNvSpPr>
              <p:nvPr/>
            </p:nvSpPr>
            <p:spPr bwMode="auto">
              <a:xfrm>
                <a:off x="2332" y="433"/>
                <a:ext cx="680" cy="81"/>
              </a:xfrm>
              <a:prstGeom prst="rect">
                <a:avLst/>
              </a:prstGeom>
              <a:solidFill>
                <a:schemeClr val="bg2"/>
              </a:solidFill>
              <a:ln w="9525">
                <a:solidFill>
                  <a:schemeClr val="tx1"/>
                </a:solidFill>
                <a:miter lim="800000"/>
                <a:headEnd/>
                <a:tailEnd/>
              </a:ln>
            </p:spPr>
            <p:txBody>
              <a:bodyPr wrap="none" anchor="ctr"/>
              <a:lstStyle/>
              <a:p>
                <a:pPr algn="ctr"/>
                <a:r>
                  <a:rPr lang="en-GB" sz="700" dirty="0">
                    <a:latin typeface="Verdana" pitchFamily="34" charset="0"/>
                  </a:rPr>
                  <a:t>Risk N</a:t>
                </a:r>
              </a:p>
            </p:txBody>
          </p:sp>
          <p:sp>
            <p:nvSpPr>
              <p:cNvPr id="56" name="Rectangle 23"/>
              <p:cNvSpPr>
                <a:spLocks noChangeArrowheads="1"/>
              </p:cNvSpPr>
              <p:nvPr/>
            </p:nvSpPr>
            <p:spPr bwMode="auto">
              <a:xfrm>
                <a:off x="2337" y="279"/>
                <a:ext cx="680" cy="81"/>
              </a:xfrm>
              <a:prstGeom prst="rect">
                <a:avLst/>
              </a:prstGeom>
              <a:solidFill>
                <a:schemeClr val="tx1">
                  <a:lumMod val="50000"/>
                  <a:lumOff val="50000"/>
                </a:schemeClr>
              </a:solidFill>
              <a:ln w="9525">
                <a:solidFill>
                  <a:schemeClr val="tx1"/>
                </a:solidFill>
                <a:miter lim="800000"/>
                <a:headEnd/>
                <a:tailEnd/>
              </a:ln>
            </p:spPr>
            <p:txBody>
              <a:bodyPr wrap="none" anchor="ctr"/>
              <a:lstStyle/>
              <a:p>
                <a:pPr algn="ctr">
                  <a:defRPr/>
                </a:pPr>
                <a:r>
                  <a:rPr lang="en-GB" sz="600" dirty="0">
                    <a:solidFill>
                      <a:schemeClr val="bg1"/>
                    </a:solidFill>
                    <a:latin typeface="Verdana" pitchFamily="34" charset="0"/>
                    <a:cs typeface="Arial" charset="0"/>
                  </a:rPr>
                  <a:t>Risk 1</a:t>
                </a:r>
              </a:p>
            </p:txBody>
          </p:sp>
        </p:grpSp>
        <p:sp>
          <p:nvSpPr>
            <p:cNvPr id="57" name="Line 14"/>
            <p:cNvSpPr>
              <a:spLocks noChangeShapeType="1"/>
            </p:cNvSpPr>
            <p:nvPr/>
          </p:nvSpPr>
          <p:spPr bwMode="auto">
            <a:xfrm>
              <a:off x="2356518" y="5179535"/>
              <a:ext cx="1748171" cy="0"/>
            </a:xfrm>
            <a:prstGeom prst="line">
              <a:avLst/>
            </a:prstGeom>
            <a:noFill/>
            <a:ln w="15875">
              <a:solidFill>
                <a:schemeClr val="accent5">
                  <a:lumMod val="75000"/>
                </a:schemeClr>
              </a:solidFill>
              <a:round/>
              <a:headEnd/>
              <a:tailEnd type="triangle" w="med" len="med"/>
            </a:ln>
          </p:spPr>
          <p:txBody>
            <a:bodyPr/>
            <a:lstStyle/>
            <a:p>
              <a:pPr>
                <a:defRPr/>
              </a:pPr>
              <a:endParaRPr lang="en-GB" dirty="0">
                <a:latin typeface="Arial" charset="0"/>
                <a:cs typeface="Arial" charset="0"/>
              </a:endParaRPr>
            </a:p>
          </p:txBody>
        </p:sp>
        <p:sp>
          <p:nvSpPr>
            <p:cNvPr id="16439" name="Line 14"/>
            <p:cNvSpPr>
              <a:spLocks noChangeShapeType="1"/>
            </p:cNvSpPr>
            <p:nvPr/>
          </p:nvSpPr>
          <p:spPr bwMode="auto">
            <a:xfrm>
              <a:off x="641350" y="5180013"/>
              <a:ext cx="1749425" cy="0"/>
            </a:xfrm>
            <a:prstGeom prst="line">
              <a:avLst/>
            </a:prstGeom>
            <a:noFill/>
            <a:ln w="9525">
              <a:solidFill>
                <a:schemeClr val="tx1"/>
              </a:solidFill>
              <a:round/>
              <a:headEnd/>
              <a:tailEnd type="triangle" w="med" len="med"/>
            </a:ln>
          </p:spPr>
          <p:txBody>
            <a:bodyPr/>
            <a:lstStyle/>
            <a:p>
              <a:endParaRPr lang="en-US"/>
            </a:p>
          </p:txBody>
        </p:sp>
        <p:sp>
          <p:nvSpPr>
            <p:cNvPr id="16440" name="Rectangle 36"/>
            <p:cNvSpPr>
              <a:spLocks noChangeArrowheads="1"/>
            </p:cNvSpPr>
            <p:nvPr/>
          </p:nvSpPr>
          <p:spPr bwMode="auto">
            <a:xfrm>
              <a:off x="3911600" y="5070475"/>
              <a:ext cx="509588" cy="274638"/>
            </a:xfrm>
            <a:prstGeom prst="rect">
              <a:avLst/>
            </a:prstGeom>
            <a:noFill/>
            <a:ln w="9525">
              <a:noFill/>
              <a:miter lim="800000"/>
              <a:headEnd/>
              <a:tailEnd/>
            </a:ln>
          </p:spPr>
          <p:txBody>
            <a:bodyPr wrap="none" anchor="ctr"/>
            <a:lstStyle/>
            <a:p>
              <a:pPr algn="ctr"/>
              <a:r>
                <a:rPr lang="en-GB" sz="800" b="1" dirty="0">
                  <a:latin typeface="Verdana" pitchFamily="34" charset="0"/>
                </a:rPr>
                <a:t>Year 1</a:t>
              </a:r>
            </a:p>
          </p:txBody>
        </p:sp>
      </p:grpSp>
      <p:sp>
        <p:nvSpPr>
          <p:cNvPr id="61" name="Rectangle 8"/>
          <p:cNvSpPr>
            <a:spLocks noChangeArrowheads="1"/>
          </p:cNvSpPr>
          <p:nvPr/>
        </p:nvSpPr>
        <p:spPr bwMode="auto">
          <a:xfrm>
            <a:off x="415571" y="4816145"/>
            <a:ext cx="4025842" cy="1638526"/>
          </a:xfrm>
          <a:prstGeom prst="rect">
            <a:avLst/>
          </a:prstGeom>
          <a:solidFill>
            <a:schemeClr val="bg1"/>
          </a:solidFill>
          <a:ln w="9525">
            <a:solidFill>
              <a:schemeClr val="tx1"/>
            </a:solidFill>
            <a:miter lim="800000"/>
            <a:headEnd/>
            <a:tailEnd/>
          </a:ln>
        </p:spPr>
        <p:txBody>
          <a:bodyPr lIns="48449" tIns="41020" rIns="82040" bIns="41020"/>
          <a:lstStyle/>
          <a:p>
            <a:pPr marL="159522" indent="-159522">
              <a:lnSpc>
                <a:spcPct val="90000"/>
              </a:lnSpc>
              <a:spcAft>
                <a:spcPts val="538"/>
              </a:spcAft>
              <a:buFont typeface="Arial" pitchFamily="34" charset="0"/>
              <a:buChar char="•"/>
              <a:tabLst>
                <a:tab pos="0" algn="l"/>
              </a:tabLst>
            </a:pPr>
            <a:r>
              <a:rPr lang="en-GB" sz="1100" dirty="0"/>
              <a:t>Earnings at risk is likely to be focused on different points on the distribution relative to capital at risk (e.g. 1 in 10 </a:t>
            </a:r>
            <a:r>
              <a:rPr lang="en-GB" sz="1100" dirty="0" err="1"/>
              <a:t>vs</a:t>
            </a:r>
            <a:r>
              <a:rPr lang="en-GB" sz="1100" dirty="0"/>
              <a:t> 1 in 200).</a:t>
            </a:r>
          </a:p>
          <a:p>
            <a:pPr marL="159522" indent="-159522">
              <a:lnSpc>
                <a:spcPct val="90000"/>
              </a:lnSpc>
              <a:spcAft>
                <a:spcPts val="538"/>
              </a:spcAft>
              <a:buFont typeface="Arial" pitchFamily="34" charset="0"/>
              <a:buChar char="•"/>
              <a:tabLst>
                <a:tab pos="0" algn="l"/>
              </a:tabLst>
            </a:pPr>
            <a:r>
              <a:rPr lang="en-GB" sz="1100" dirty="0"/>
              <a:t>Earnings at risk will be focused on both New Business and Existing Business.</a:t>
            </a:r>
          </a:p>
          <a:p>
            <a:pPr marL="159522" indent="-159522">
              <a:lnSpc>
                <a:spcPct val="90000"/>
              </a:lnSpc>
              <a:spcAft>
                <a:spcPts val="538"/>
              </a:spcAft>
              <a:buFont typeface="Arial" pitchFamily="34" charset="0"/>
              <a:buChar char="•"/>
              <a:tabLst>
                <a:tab pos="0" algn="l"/>
              </a:tabLst>
            </a:pPr>
            <a:r>
              <a:rPr lang="en-GB" sz="1100" dirty="0" err="1"/>
              <a:t>Cashflow</a:t>
            </a:r>
            <a:r>
              <a:rPr lang="en-GB" sz="1100" dirty="0"/>
              <a:t> at risk is a another metric that can be considered.  Important in relation to dividend payments by the organisation.  </a:t>
            </a:r>
          </a:p>
          <a:p>
            <a:pPr marL="159522" indent="-159522">
              <a:lnSpc>
                <a:spcPct val="90000"/>
              </a:lnSpc>
              <a:spcAft>
                <a:spcPts val="538"/>
              </a:spcAft>
              <a:buFont typeface="Arial" pitchFamily="34" charset="0"/>
              <a:buChar char="•"/>
              <a:tabLst>
                <a:tab pos="0" algn="l"/>
              </a:tabLst>
            </a:pPr>
            <a:endParaRPr lang="en-GB" sz="1100" dirty="0"/>
          </a:p>
        </p:txBody>
      </p:sp>
      <p:sp>
        <p:nvSpPr>
          <p:cNvPr id="62" name="Rectangle 8"/>
          <p:cNvSpPr>
            <a:spLocks noChangeArrowheads="1"/>
          </p:cNvSpPr>
          <p:nvPr/>
        </p:nvSpPr>
        <p:spPr bwMode="auto">
          <a:xfrm>
            <a:off x="4832454" y="4816145"/>
            <a:ext cx="4025842" cy="1638526"/>
          </a:xfrm>
          <a:prstGeom prst="rect">
            <a:avLst/>
          </a:prstGeom>
          <a:solidFill>
            <a:schemeClr val="bg1"/>
          </a:solidFill>
          <a:ln w="9525">
            <a:solidFill>
              <a:schemeClr val="tx1"/>
            </a:solidFill>
            <a:miter lim="800000"/>
            <a:headEnd/>
            <a:tailEnd/>
          </a:ln>
        </p:spPr>
        <p:txBody>
          <a:bodyPr lIns="48449" tIns="41020" rIns="82040" bIns="41020"/>
          <a:lstStyle/>
          <a:p>
            <a:pPr marL="159522" indent="-159522">
              <a:lnSpc>
                <a:spcPct val="90000"/>
              </a:lnSpc>
              <a:spcAft>
                <a:spcPts val="538"/>
              </a:spcAft>
              <a:buFont typeface="Arial" pitchFamily="34" charset="0"/>
              <a:buChar char="•"/>
              <a:tabLst>
                <a:tab pos="244980" algn="l"/>
              </a:tabLst>
            </a:pPr>
            <a:r>
              <a:rPr lang="en-GB" sz="1100" dirty="0"/>
              <a:t>There will be challenges around projecting a risk-based balance sheet to assess earnings at risk.  In particular:</a:t>
            </a:r>
          </a:p>
          <a:p>
            <a:pPr marL="569722" lvl="1" indent="-159522">
              <a:lnSpc>
                <a:spcPct val="90000"/>
              </a:lnSpc>
              <a:spcAft>
                <a:spcPts val="538"/>
              </a:spcAft>
              <a:buFont typeface="Arial" pitchFamily="34" charset="0"/>
              <a:buChar char="•"/>
              <a:tabLst>
                <a:tab pos="244980" algn="l"/>
              </a:tabLst>
            </a:pPr>
            <a:r>
              <a:rPr lang="en-GB" sz="1100" dirty="0"/>
              <a:t>Methodology and Technology</a:t>
            </a:r>
          </a:p>
          <a:p>
            <a:pPr marL="569722" lvl="1" indent="-159522">
              <a:lnSpc>
                <a:spcPct val="90000"/>
              </a:lnSpc>
              <a:spcAft>
                <a:spcPts val="538"/>
              </a:spcAft>
              <a:buFont typeface="Arial" pitchFamily="34" charset="0"/>
              <a:buChar char="•"/>
              <a:tabLst>
                <a:tab pos="244980" algn="l"/>
              </a:tabLst>
            </a:pPr>
            <a:r>
              <a:rPr lang="en-GB" sz="1100" dirty="0"/>
              <a:t>What-if capability</a:t>
            </a:r>
          </a:p>
          <a:p>
            <a:pPr marL="159522" indent="-159522">
              <a:lnSpc>
                <a:spcPct val="90000"/>
              </a:lnSpc>
              <a:spcAft>
                <a:spcPts val="538"/>
              </a:spcAft>
              <a:buFont typeface="Arial" pitchFamily="34" charset="0"/>
              <a:buChar char="•"/>
              <a:tabLst>
                <a:tab pos="244980" algn="l"/>
              </a:tabLst>
            </a:pPr>
            <a:r>
              <a:rPr lang="en-GB" sz="1100" dirty="0"/>
              <a:t>Achieving the right balance between accuracy and ability to carry out What-if  analysis </a:t>
            </a:r>
          </a:p>
          <a:p>
            <a:pPr marL="159522" indent="-159522">
              <a:lnSpc>
                <a:spcPct val="90000"/>
              </a:lnSpc>
              <a:spcAft>
                <a:spcPts val="538"/>
              </a:spcAft>
              <a:buFont typeface="Arial" pitchFamily="34" charset="0"/>
              <a:buChar char="•"/>
              <a:tabLst>
                <a:tab pos="244980" algn="l"/>
              </a:tabLst>
            </a:pPr>
            <a:r>
              <a:rPr lang="en-GB" sz="1100" dirty="0"/>
              <a:t>Likely to be conflicts as different risks will bite for Earnings at Risk relative to Capital at Risk.  Difficult management decisions.</a:t>
            </a:r>
          </a:p>
          <a:p>
            <a:pPr marL="159522" indent="-159522">
              <a:lnSpc>
                <a:spcPct val="90000"/>
              </a:lnSpc>
              <a:spcAft>
                <a:spcPts val="538"/>
              </a:spcAft>
              <a:buFont typeface="Arial" pitchFamily="34" charset="0"/>
              <a:buChar char="•"/>
              <a:tabLst>
                <a:tab pos="244980" algn="l"/>
              </a:tabLst>
            </a:pPr>
            <a:endParaRPr lang="en-GB"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9"/>
          <p:cNvSpPr>
            <a:spLocks noGrp="1"/>
          </p:cNvSpPr>
          <p:nvPr>
            <p:ph type="sldNum" sz="quarter" idx="10"/>
          </p:nvPr>
        </p:nvSpPr>
        <p:spPr bwMode="auto">
          <a:noFill/>
          <a:ln>
            <a:miter lim="800000"/>
            <a:headEnd/>
            <a:tailEnd/>
          </a:ln>
        </p:spPr>
        <p:txBody>
          <a:bodyPr/>
          <a:lstStyle/>
          <a:p>
            <a:pPr defTabSz="914404"/>
            <a:fld id="{6401984E-EC57-4275-9728-E195C40A88C8}" type="slidenum">
              <a:rPr lang="en-GB"/>
              <a:pPr defTabSz="914404"/>
              <a:t>11</a:t>
            </a:fld>
            <a:endParaRPr lang="en-GB" dirty="0"/>
          </a:p>
        </p:txBody>
      </p:sp>
      <p:sp>
        <p:nvSpPr>
          <p:cNvPr id="17411" name="Rectangle 2"/>
          <p:cNvSpPr>
            <a:spLocks noGrp="1"/>
          </p:cNvSpPr>
          <p:nvPr>
            <p:ph type="title" idx="4294967295"/>
          </p:nvPr>
        </p:nvSpPr>
        <p:spPr/>
        <p:txBody>
          <a:bodyPr/>
          <a:lstStyle/>
          <a:p>
            <a:r>
              <a:rPr lang="en-GB" smtClean="0"/>
              <a:t>Where on the distribution?</a:t>
            </a:r>
          </a:p>
        </p:txBody>
      </p:sp>
      <p:pic>
        <p:nvPicPr>
          <p:cNvPr id="17412" name="Picture 219"/>
          <p:cNvPicPr>
            <a:picLocks noChangeAspect="1" noChangeArrowheads="1"/>
          </p:cNvPicPr>
          <p:nvPr/>
        </p:nvPicPr>
        <p:blipFill>
          <a:blip r:embed="rId2" cstate="print"/>
          <a:srcRect/>
          <a:stretch>
            <a:fillRect/>
          </a:stretch>
        </p:blipFill>
        <p:spPr bwMode="auto">
          <a:xfrm>
            <a:off x="256846" y="1530691"/>
            <a:ext cx="3933493" cy="1852794"/>
          </a:xfrm>
          <a:prstGeom prst="rect">
            <a:avLst/>
          </a:prstGeom>
          <a:noFill/>
          <a:ln w="9525" algn="ctr">
            <a:noFill/>
            <a:miter lim="800000"/>
            <a:headEnd/>
            <a:tailEnd/>
          </a:ln>
        </p:spPr>
      </p:pic>
      <p:sp>
        <p:nvSpPr>
          <p:cNvPr id="10" name="5-Point Star 9"/>
          <p:cNvSpPr/>
          <p:nvPr/>
        </p:nvSpPr>
        <p:spPr bwMode="auto">
          <a:xfrm>
            <a:off x="1460270" y="1955028"/>
            <a:ext cx="363624" cy="610495"/>
          </a:xfrm>
          <a:prstGeom prst="star5">
            <a:avLst/>
          </a:prstGeom>
          <a:solidFill>
            <a:schemeClr val="accent2"/>
          </a:solidFill>
          <a:ln w="50800" cap="flat" cmpd="sng" algn="ctr">
            <a:noFill/>
            <a:prstDash val="solid"/>
            <a:round/>
            <a:headEnd type="none" w="med" len="med"/>
            <a:tailEnd type="none" w="med" len="med"/>
          </a:ln>
          <a:effectLst/>
        </p:spPr>
        <p:txBody>
          <a:bodyPr lIns="82040" tIns="41020" rIns="82040" bIns="41020">
            <a:spAutoFit/>
          </a:bodyPr>
          <a:lstStyle/>
          <a:p>
            <a:pPr marL="11394" indent="-11394">
              <a:lnSpc>
                <a:spcPct val="90000"/>
              </a:lnSpc>
              <a:spcBef>
                <a:spcPct val="50000"/>
              </a:spcBef>
              <a:defRPr/>
            </a:pPr>
            <a:endParaRPr lang="en-US" sz="1100" dirty="0">
              <a:latin typeface="EY Gothic Cond Demi"/>
              <a:cs typeface="Arial" charset="0"/>
            </a:endParaRPr>
          </a:p>
        </p:txBody>
      </p:sp>
      <p:sp>
        <p:nvSpPr>
          <p:cNvPr id="11" name="5-Point Star 10"/>
          <p:cNvSpPr/>
          <p:nvPr/>
        </p:nvSpPr>
        <p:spPr bwMode="auto">
          <a:xfrm>
            <a:off x="2932083" y="2702868"/>
            <a:ext cx="363624" cy="610495"/>
          </a:xfrm>
          <a:prstGeom prst="star5">
            <a:avLst/>
          </a:prstGeom>
          <a:solidFill>
            <a:schemeClr val="accent3"/>
          </a:solidFill>
          <a:ln w="50800" cap="flat" cmpd="sng" algn="ctr">
            <a:noFill/>
            <a:prstDash val="solid"/>
            <a:round/>
            <a:headEnd type="none" w="med" len="med"/>
            <a:tailEnd type="none" w="med" len="med"/>
          </a:ln>
          <a:effectLst/>
        </p:spPr>
        <p:txBody>
          <a:bodyPr lIns="82040" tIns="41020" rIns="82040" bIns="41020">
            <a:spAutoFit/>
          </a:bodyPr>
          <a:lstStyle/>
          <a:p>
            <a:pPr marL="11394" indent="-11394">
              <a:lnSpc>
                <a:spcPct val="90000"/>
              </a:lnSpc>
              <a:spcBef>
                <a:spcPct val="50000"/>
              </a:spcBef>
              <a:defRPr/>
            </a:pPr>
            <a:endParaRPr lang="en-US" sz="1100" dirty="0">
              <a:latin typeface="EY Gothic Cond Demi"/>
              <a:cs typeface="Arial" charset="0"/>
            </a:endParaRPr>
          </a:p>
        </p:txBody>
      </p:sp>
      <p:sp>
        <p:nvSpPr>
          <p:cNvPr id="12" name="TextBox 13"/>
          <p:cNvSpPr txBox="1">
            <a:spLocks noChangeArrowheads="1"/>
          </p:cNvSpPr>
          <p:nvPr/>
        </p:nvSpPr>
        <p:spPr bwMode="auto">
          <a:xfrm>
            <a:off x="3155741" y="2041855"/>
            <a:ext cx="1446482" cy="442940"/>
          </a:xfrm>
          <a:prstGeom prst="rect">
            <a:avLst/>
          </a:prstGeom>
          <a:noFill/>
          <a:ln w="9525">
            <a:noFill/>
            <a:miter lim="800000"/>
            <a:headEnd/>
            <a:tailEnd/>
          </a:ln>
        </p:spPr>
        <p:txBody>
          <a:bodyPr wrap="none" lIns="82040" tIns="41020" rIns="82040" bIns="41020">
            <a:spAutoFit/>
          </a:bodyPr>
          <a:lstStyle/>
          <a:p>
            <a:pPr>
              <a:lnSpc>
                <a:spcPct val="90000"/>
              </a:lnSpc>
              <a:spcBef>
                <a:spcPct val="50000"/>
              </a:spcBef>
              <a:defRPr/>
            </a:pPr>
            <a:r>
              <a:rPr lang="en-GB" sz="1300" dirty="0">
                <a:solidFill>
                  <a:srgbClr val="002776"/>
                </a:solidFill>
                <a:ea typeface="+mj-ea"/>
                <a:cs typeface="+mj-cs"/>
              </a:rPr>
              <a:t>Drivers of losses </a:t>
            </a:r>
            <a:br>
              <a:rPr lang="en-GB" sz="1300" dirty="0">
                <a:solidFill>
                  <a:srgbClr val="002776"/>
                </a:solidFill>
                <a:ea typeface="+mj-ea"/>
                <a:cs typeface="+mj-cs"/>
              </a:rPr>
            </a:br>
            <a:r>
              <a:rPr lang="en-GB" sz="1300" dirty="0">
                <a:solidFill>
                  <a:srgbClr val="002776"/>
                </a:solidFill>
                <a:ea typeface="+mj-ea"/>
                <a:cs typeface="+mj-cs"/>
              </a:rPr>
              <a:t>are different </a:t>
            </a:r>
          </a:p>
        </p:txBody>
      </p:sp>
      <p:cxnSp>
        <p:nvCxnSpPr>
          <p:cNvPr id="17416" name="Straight Arrow Connector 15"/>
          <p:cNvCxnSpPr>
            <a:cxnSpLocks noChangeShapeType="1"/>
            <a:stCxn id="12" idx="1"/>
          </p:cNvCxnSpPr>
          <p:nvPr/>
        </p:nvCxnSpPr>
        <p:spPr bwMode="auto">
          <a:xfrm rot="10800000" flipV="1">
            <a:off x="3147083" y="2263324"/>
            <a:ext cx="8658" cy="400329"/>
          </a:xfrm>
          <a:prstGeom prst="straightConnector1">
            <a:avLst/>
          </a:prstGeom>
          <a:noFill/>
          <a:ln w="50800" algn="ctr">
            <a:solidFill>
              <a:schemeClr val="tx1"/>
            </a:solidFill>
            <a:round/>
            <a:headEnd/>
            <a:tailEnd type="arrow" w="med" len="med"/>
          </a:ln>
        </p:spPr>
      </p:cxnSp>
      <p:cxnSp>
        <p:nvCxnSpPr>
          <p:cNvPr id="17417" name="Straight Arrow Connector 17"/>
          <p:cNvCxnSpPr>
            <a:cxnSpLocks noChangeShapeType="1"/>
          </p:cNvCxnSpPr>
          <p:nvPr/>
        </p:nvCxnSpPr>
        <p:spPr bwMode="auto">
          <a:xfrm rot="10800000" flipV="1">
            <a:off x="1849868" y="2131484"/>
            <a:ext cx="1256813" cy="8403"/>
          </a:xfrm>
          <a:prstGeom prst="straightConnector1">
            <a:avLst/>
          </a:prstGeom>
          <a:noFill/>
          <a:ln w="50800" algn="ctr">
            <a:solidFill>
              <a:schemeClr val="tx1"/>
            </a:solidFill>
            <a:round/>
            <a:headEnd/>
            <a:tailEnd type="arrow" w="med" len="med"/>
          </a:ln>
        </p:spPr>
      </p:cxnSp>
      <p:sp>
        <p:nvSpPr>
          <p:cNvPr id="15" name="Content Placeholder 2"/>
          <p:cNvSpPr>
            <a:spLocks noGrp="1"/>
          </p:cNvSpPr>
          <p:nvPr>
            <p:ph idx="1"/>
          </p:nvPr>
        </p:nvSpPr>
        <p:spPr>
          <a:xfrm>
            <a:off x="220772" y="844471"/>
            <a:ext cx="8507657" cy="200055"/>
          </a:xfrm>
        </p:spPr>
        <p:txBody>
          <a:bodyPr>
            <a:spAutoFit/>
          </a:bodyPr>
          <a:lstStyle/>
          <a:p>
            <a:pPr marL="165219" indent="-1425">
              <a:spcBef>
                <a:spcPts val="269"/>
              </a:spcBef>
              <a:defRPr/>
            </a:pPr>
            <a:r>
              <a:rPr lang="en-GB" sz="1300" dirty="0">
                <a:solidFill>
                  <a:srgbClr val="002776"/>
                </a:solidFill>
              </a:rPr>
              <a:t>To support Risk Appetite and ORSA an Internal Model should do more than calculate the tail.</a:t>
            </a:r>
          </a:p>
        </p:txBody>
      </p:sp>
      <p:sp>
        <p:nvSpPr>
          <p:cNvPr id="16" name="Content Placeholder 2"/>
          <p:cNvSpPr>
            <a:spLocks noGrp="1"/>
          </p:cNvSpPr>
          <p:nvPr>
            <p:ph idx="1"/>
          </p:nvPr>
        </p:nvSpPr>
        <p:spPr>
          <a:xfrm>
            <a:off x="4962319" y="1387845"/>
            <a:ext cx="3376512" cy="2231380"/>
          </a:xfrm>
        </p:spPr>
        <p:txBody>
          <a:bodyPr>
            <a:spAutoFit/>
          </a:bodyPr>
          <a:lstStyle/>
          <a:p>
            <a:pPr indent="-179462">
              <a:spcBef>
                <a:spcPts val="269"/>
              </a:spcBef>
              <a:buFont typeface="Arial" pitchFamily="34" charset="0"/>
              <a:buChar char="•"/>
              <a:defRPr/>
            </a:pPr>
            <a:r>
              <a:rPr lang="en-GB" sz="1300" dirty="0">
                <a:solidFill>
                  <a:srgbClr val="002776"/>
                </a:solidFill>
              </a:rPr>
              <a:t>If the model analyses different loss horizons risk managers can understand drivers of risk</a:t>
            </a:r>
          </a:p>
          <a:p>
            <a:pPr indent="-179462">
              <a:spcBef>
                <a:spcPts val="269"/>
              </a:spcBef>
              <a:buFont typeface="Arial" pitchFamily="34" charset="0"/>
              <a:buChar char="•"/>
              <a:defRPr/>
            </a:pPr>
            <a:r>
              <a:rPr lang="en-GB" sz="1300" dirty="0">
                <a:solidFill>
                  <a:srgbClr val="002776"/>
                </a:solidFill>
              </a:rPr>
              <a:t>At which horizon is the firm managing its Risk Appetite?</a:t>
            </a:r>
          </a:p>
          <a:p>
            <a:pPr indent="-179462">
              <a:spcBef>
                <a:spcPts val="269"/>
              </a:spcBef>
              <a:buFont typeface="Arial" pitchFamily="34" charset="0"/>
              <a:buChar char="•"/>
              <a:defRPr/>
            </a:pPr>
            <a:r>
              <a:rPr lang="en-GB" sz="1300" dirty="0">
                <a:solidFill>
                  <a:srgbClr val="002776"/>
                </a:solidFill>
              </a:rPr>
              <a:t>Risks driving ‘difficulty’ (aka reverse stresses) are not the same as the catastrophic tail risks of capital</a:t>
            </a:r>
          </a:p>
          <a:p>
            <a:pPr indent="-179462">
              <a:spcBef>
                <a:spcPts val="269"/>
              </a:spcBef>
              <a:buFont typeface="Arial" pitchFamily="34" charset="0"/>
              <a:buChar char="•"/>
              <a:defRPr/>
            </a:pPr>
            <a:r>
              <a:rPr lang="en-GB" sz="1300" dirty="0">
                <a:solidFill>
                  <a:srgbClr val="002776"/>
                </a:solidFill>
              </a:rPr>
              <a:t>Limit frameworks and concentration risks will be different at different horizons</a:t>
            </a:r>
          </a:p>
        </p:txBody>
      </p:sp>
      <p:cxnSp>
        <p:nvCxnSpPr>
          <p:cNvPr id="17420" name="Straight Arrow Connector 15"/>
          <p:cNvCxnSpPr>
            <a:cxnSpLocks noChangeShapeType="1"/>
          </p:cNvCxnSpPr>
          <p:nvPr/>
        </p:nvCxnSpPr>
        <p:spPr bwMode="auto">
          <a:xfrm rot="10800000">
            <a:off x="3142754" y="3295258"/>
            <a:ext cx="2079297" cy="819262"/>
          </a:xfrm>
          <a:prstGeom prst="straightConnector1">
            <a:avLst/>
          </a:prstGeom>
          <a:noFill/>
          <a:ln w="50800" algn="ctr">
            <a:solidFill>
              <a:schemeClr val="tx1"/>
            </a:solidFill>
            <a:round/>
            <a:headEnd/>
            <a:tailEnd type="arrow" w="med" len="med"/>
          </a:ln>
        </p:spPr>
      </p:cxnSp>
      <p:cxnSp>
        <p:nvCxnSpPr>
          <p:cNvPr id="17421" name="Straight Arrow Connector 15"/>
          <p:cNvCxnSpPr>
            <a:cxnSpLocks noChangeShapeType="1"/>
          </p:cNvCxnSpPr>
          <p:nvPr/>
        </p:nvCxnSpPr>
        <p:spPr bwMode="auto">
          <a:xfrm rot="5400000" flipH="1" flipV="1">
            <a:off x="988307" y="3200006"/>
            <a:ext cx="1323424" cy="1442"/>
          </a:xfrm>
          <a:prstGeom prst="straightConnector1">
            <a:avLst/>
          </a:prstGeom>
          <a:noFill/>
          <a:ln w="50800" algn="ctr">
            <a:solidFill>
              <a:schemeClr val="tx1"/>
            </a:solidFill>
            <a:round/>
            <a:headEnd/>
            <a:tailEnd type="arrow" w="med" len="med"/>
          </a:ln>
        </p:spPr>
      </p:cxnSp>
      <p:graphicFrame>
        <p:nvGraphicFramePr>
          <p:cNvPr id="23" name="Table 22"/>
          <p:cNvGraphicFramePr>
            <a:graphicFrameLocks noGrp="1"/>
          </p:cNvGraphicFramePr>
          <p:nvPr/>
        </p:nvGraphicFramePr>
        <p:xfrm>
          <a:off x="484832" y="3862439"/>
          <a:ext cx="2852721" cy="1589510"/>
        </p:xfrm>
        <a:graphic>
          <a:graphicData uri="http://schemas.openxmlformats.org/drawingml/2006/table">
            <a:tbl>
              <a:tblPr/>
              <a:tblGrid>
                <a:gridCol w="1427082"/>
                <a:gridCol w="1425639"/>
              </a:tblGrid>
              <a:tr h="3179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FFFFFF"/>
                          </a:solidFill>
                          <a:effectLst/>
                          <a:latin typeface="Arial" pitchFamily="34" charset="0"/>
                          <a:cs typeface="Arial" pitchFamily="34" charset="0"/>
                        </a:rPr>
                        <a:t>Banks</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FFFFFF"/>
                          </a:solidFill>
                          <a:effectLst/>
                          <a:latin typeface="Arial" pitchFamily="34" charset="0"/>
                          <a:cs typeface="Arial" pitchFamily="34" charset="0"/>
                        </a:rPr>
                        <a:t>Insurers</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3179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pitchFamily="34" charset="0"/>
                          <a:cs typeface="Arial" pitchFamily="34" charset="0"/>
                        </a:rPr>
                        <a:t>Credit cards</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DD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pitchFamily="34" charset="0"/>
                          <a:cs typeface="Arial" pitchFamily="34" charset="0"/>
                        </a:rPr>
                        <a:t>Motor claims</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DD6"/>
                    </a:solidFill>
                  </a:tcPr>
                </a:tc>
              </a:tr>
              <a:tr h="3179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pitchFamily="34" charset="0"/>
                          <a:cs typeface="Arial" pitchFamily="34" charset="0"/>
                        </a:rPr>
                        <a:t>Retail loans</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Equity</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C"/>
                    </a:solidFill>
                  </a:tcPr>
                </a:tc>
              </a:tr>
              <a:tr h="3179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pitchFamily="34" charset="0"/>
                          <a:cs typeface="Arial" pitchFamily="34" charset="0"/>
                        </a:rPr>
                        <a:t>Small business</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DD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Interest Rate</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DD6"/>
                    </a:solidFill>
                  </a:tcPr>
                </a:tc>
              </a:tr>
              <a:tr h="3179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pitchFamily="34" charset="0"/>
                          <a:cs typeface="Arial" pitchFamily="34" charset="0"/>
                        </a:rPr>
                        <a:t>Market risk</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Spread</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C"/>
                    </a:solidFill>
                  </a:tcPr>
                </a:tc>
              </a:tr>
            </a:tbl>
          </a:graphicData>
        </a:graphic>
      </p:graphicFrame>
      <p:graphicFrame>
        <p:nvGraphicFramePr>
          <p:cNvPr id="25" name="Table 24"/>
          <p:cNvGraphicFramePr>
            <a:graphicFrameLocks noGrp="1"/>
          </p:cNvGraphicFramePr>
          <p:nvPr/>
        </p:nvGraphicFramePr>
        <p:xfrm>
          <a:off x="5286984" y="3862439"/>
          <a:ext cx="3051848" cy="1271608"/>
        </p:xfrm>
        <a:graphic>
          <a:graphicData uri="http://schemas.openxmlformats.org/drawingml/2006/table">
            <a:tbl>
              <a:tblPr/>
              <a:tblGrid>
                <a:gridCol w="1525203"/>
                <a:gridCol w="1526645"/>
              </a:tblGrid>
              <a:tr h="3179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FFFFFF"/>
                          </a:solidFill>
                          <a:effectLst/>
                          <a:latin typeface="Arial" pitchFamily="34" charset="0"/>
                          <a:cs typeface="Arial" pitchFamily="34" charset="0"/>
                        </a:rPr>
                        <a:t>Banks</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FFFFFF"/>
                          </a:solidFill>
                          <a:effectLst/>
                          <a:latin typeface="Arial" pitchFamily="34" charset="0"/>
                          <a:cs typeface="Arial" pitchFamily="34" charset="0"/>
                        </a:rPr>
                        <a:t>Insurers</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3"/>
                    </a:solidFill>
                  </a:tcPr>
                </a:tc>
              </a:tr>
              <a:tr h="3179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pitchFamily="34" charset="0"/>
                          <a:cs typeface="Arial" pitchFamily="34" charset="0"/>
                        </a:rPr>
                        <a:t>Wholesale</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DD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pitchFamily="34" charset="0"/>
                          <a:cs typeface="Arial" pitchFamily="34" charset="0"/>
                        </a:rPr>
                        <a:t>Catastrophe</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DD6"/>
                    </a:solidFill>
                  </a:tcPr>
                </a:tc>
              </a:tr>
              <a:tr h="3179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pitchFamily="34" charset="0"/>
                          <a:cs typeface="Arial" pitchFamily="34" charset="0"/>
                        </a:rPr>
                        <a:t>Fin. Institutions</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Longevity</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C"/>
                    </a:solidFill>
                  </a:tcPr>
                </a:tc>
              </a:tr>
              <a:tr h="3179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pitchFamily="34" charset="0"/>
                          <a:cs typeface="Arial" pitchFamily="34" charset="0"/>
                        </a:rPr>
                        <a:t>Mortgages</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DD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Default</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DD6"/>
                    </a:solidFill>
                  </a:tcPr>
                </a:tc>
              </a:tr>
            </a:tbl>
          </a:graphicData>
        </a:graphic>
      </p:graphicFrame>
      <p:sp>
        <p:nvSpPr>
          <p:cNvPr id="26" name="Content Placeholder 2"/>
          <p:cNvSpPr>
            <a:spLocks noGrp="1"/>
          </p:cNvSpPr>
          <p:nvPr>
            <p:ph idx="1"/>
          </p:nvPr>
        </p:nvSpPr>
        <p:spPr>
          <a:xfrm>
            <a:off x="545437" y="5690025"/>
            <a:ext cx="7793395" cy="677108"/>
          </a:xfrm>
        </p:spPr>
        <p:txBody>
          <a:bodyPr>
            <a:spAutoFit/>
          </a:bodyPr>
          <a:lstStyle/>
          <a:p>
            <a:pPr indent="-179462">
              <a:spcBef>
                <a:spcPts val="269"/>
              </a:spcBef>
              <a:buFont typeface="Arial" pitchFamily="34" charset="0"/>
              <a:buChar char="•"/>
              <a:defRPr/>
            </a:pPr>
            <a:r>
              <a:rPr lang="en-GB" sz="1300" dirty="0">
                <a:solidFill>
                  <a:srgbClr val="002776"/>
                </a:solidFill>
              </a:rPr>
              <a:t>Limit frameworks should be clear on which limits are managing tail risk and which profit volatility</a:t>
            </a:r>
          </a:p>
          <a:p>
            <a:pPr indent="-179462">
              <a:spcBef>
                <a:spcPts val="269"/>
              </a:spcBef>
              <a:buFont typeface="Arial" pitchFamily="34" charset="0"/>
              <a:buChar char="•"/>
              <a:defRPr/>
            </a:pPr>
            <a:r>
              <a:rPr lang="en-GB" sz="1300" dirty="0">
                <a:solidFill>
                  <a:srgbClr val="002776"/>
                </a:solidFill>
              </a:rPr>
              <a:t>Risk appetite frameworks can leverage the model to identify risk drivers at the varying horizons and ensure suitable limits are in place, e.g. concentration risk within a card portfolio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9"/>
          <p:cNvSpPr>
            <a:spLocks noGrp="1"/>
          </p:cNvSpPr>
          <p:nvPr>
            <p:ph type="sldNum" sz="quarter" idx="10"/>
          </p:nvPr>
        </p:nvSpPr>
        <p:spPr bwMode="auto">
          <a:noFill/>
          <a:ln>
            <a:miter lim="800000"/>
            <a:headEnd/>
            <a:tailEnd/>
          </a:ln>
        </p:spPr>
        <p:txBody>
          <a:bodyPr/>
          <a:lstStyle/>
          <a:p>
            <a:pPr defTabSz="914404"/>
            <a:fld id="{AD7173FC-2A84-4FDD-A55C-1EA3803C0B8F}" type="slidenum">
              <a:rPr lang="en-GB"/>
              <a:pPr defTabSz="914404"/>
              <a:t>12</a:t>
            </a:fld>
            <a:endParaRPr lang="en-GB" dirty="0"/>
          </a:p>
        </p:txBody>
      </p:sp>
      <p:sp>
        <p:nvSpPr>
          <p:cNvPr id="18435" name="Rectangle 2"/>
          <p:cNvSpPr>
            <a:spLocks noGrp="1"/>
          </p:cNvSpPr>
          <p:nvPr>
            <p:ph type="title" idx="4294967295"/>
          </p:nvPr>
        </p:nvSpPr>
        <p:spPr/>
        <p:txBody>
          <a:bodyPr/>
          <a:lstStyle/>
          <a:p>
            <a:r>
              <a:rPr lang="en-GB" smtClean="0"/>
              <a:t>Embedding Risk Appetite</a:t>
            </a:r>
          </a:p>
        </p:txBody>
      </p:sp>
      <p:sp>
        <p:nvSpPr>
          <p:cNvPr id="18436" name="Rectangle 3"/>
          <p:cNvSpPr>
            <a:spLocks noGrp="1"/>
          </p:cNvSpPr>
          <p:nvPr>
            <p:ph type="body" idx="4294967295"/>
          </p:nvPr>
        </p:nvSpPr>
        <p:spPr>
          <a:xfrm>
            <a:off x="480505" y="1096552"/>
            <a:ext cx="8422522" cy="5219474"/>
          </a:xfrm>
        </p:spPr>
        <p:txBody>
          <a:bodyPr/>
          <a:lstStyle/>
          <a:p>
            <a:pPr eaLnBrk="1" hangingPunct="1">
              <a:lnSpc>
                <a:spcPts val="2300"/>
              </a:lnSpc>
              <a:spcAft>
                <a:spcPts val="1503"/>
              </a:spcAft>
              <a:buClr>
                <a:schemeClr val="tx1"/>
              </a:buClr>
              <a:buSzPct val="80000"/>
              <a:buFont typeface="Arial" pitchFamily="34" charset="0"/>
              <a:buChar char="•"/>
            </a:pPr>
            <a:r>
              <a:rPr sz="1800" smtClean="0"/>
              <a:t>Risk appetite should be set by the Board as part of t</a:t>
            </a:r>
            <a:r>
              <a:rPr lang="en-GB" sz="1800" dirty="0" smtClean="0"/>
              <a:t>he</a:t>
            </a:r>
            <a:r>
              <a:rPr sz="1800" smtClean="0"/>
              <a:t> annual planning cycle </a:t>
            </a:r>
          </a:p>
          <a:p>
            <a:pPr eaLnBrk="1" hangingPunct="1">
              <a:lnSpc>
                <a:spcPts val="2300"/>
              </a:lnSpc>
              <a:spcAft>
                <a:spcPts val="1503"/>
              </a:spcAft>
              <a:buClr>
                <a:schemeClr val="tx1"/>
              </a:buClr>
              <a:buSzPct val="80000"/>
              <a:buFont typeface="Arial" pitchFamily="34" charset="0"/>
              <a:buChar char="•"/>
            </a:pPr>
            <a:r>
              <a:rPr sz="1800" smtClean="0"/>
              <a:t>Cascaded to business and regional units as part of their operational planning </a:t>
            </a:r>
          </a:p>
          <a:p>
            <a:pPr eaLnBrk="1" hangingPunct="1">
              <a:lnSpc>
                <a:spcPts val="2300"/>
              </a:lnSpc>
              <a:spcAft>
                <a:spcPts val="1503"/>
              </a:spcAft>
              <a:buClr>
                <a:schemeClr val="tx1"/>
              </a:buClr>
              <a:buSzPct val="80000"/>
              <a:buFont typeface="Arial" pitchFamily="34" charset="0"/>
              <a:buChar char="•"/>
            </a:pPr>
            <a:r>
              <a:rPr sz="1800" smtClean="0"/>
              <a:t>Risk appetite set at Group, Business Unit, Major-Product and Risk Class </a:t>
            </a:r>
          </a:p>
          <a:p>
            <a:pPr eaLnBrk="1" hangingPunct="1">
              <a:lnSpc>
                <a:spcPts val="2300"/>
              </a:lnSpc>
              <a:spcAft>
                <a:spcPts val="1503"/>
              </a:spcAft>
              <a:buClr>
                <a:schemeClr val="tx1"/>
              </a:buClr>
              <a:buSzPct val="80000"/>
              <a:buFont typeface="Arial" pitchFamily="34" charset="0"/>
              <a:buChar char="•"/>
            </a:pPr>
            <a:r>
              <a:rPr sz="1800" smtClean="0"/>
              <a:t>Periodic (monthly / quarterly) risk reporting should include MI which monitors risk exposures against limits </a:t>
            </a:r>
          </a:p>
          <a:p>
            <a:pPr eaLnBrk="1" hangingPunct="1">
              <a:lnSpc>
                <a:spcPts val="2300"/>
              </a:lnSpc>
              <a:spcAft>
                <a:spcPts val="1503"/>
              </a:spcAft>
              <a:buClr>
                <a:schemeClr val="tx1"/>
              </a:buClr>
              <a:buSzPct val="80000"/>
              <a:buFont typeface="Arial" pitchFamily="34" charset="0"/>
              <a:buChar char="•"/>
            </a:pPr>
            <a:r>
              <a:rPr sz="1800" smtClean="0"/>
              <a:t>Consistent process for treatment of breaches </a:t>
            </a:r>
          </a:p>
          <a:p>
            <a:pPr eaLnBrk="1" hangingPunct="1">
              <a:lnSpc>
                <a:spcPts val="2300"/>
              </a:lnSpc>
              <a:spcAft>
                <a:spcPts val="1503"/>
              </a:spcAft>
              <a:buClr>
                <a:schemeClr val="tx1"/>
              </a:buClr>
              <a:buSzPct val="80000"/>
              <a:buFont typeface="Arial" pitchFamily="34" charset="0"/>
              <a:buChar char="•"/>
            </a:pPr>
            <a:r>
              <a:rPr sz="1800" smtClean="0"/>
              <a:t>Board and senior management training, awareness and engagement  </a:t>
            </a:r>
          </a:p>
          <a:p>
            <a:pPr eaLnBrk="1" hangingPunct="1">
              <a:lnSpc>
                <a:spcPts val="2300"/>
              </a:lnSpc>
              <a:spcAft>
                <a:spcPts val="1503"/>
              </a:spcAft>
              <a:buClr>
                <a:schemeClr val="tx1"/>
              </a:buClr>
              <a:buSzPct val="80000"/>
              <a:buFont typeface="Arial" pitchFamily="34" charset="0"/>
              <a:buChar char="•"/>
            </a:pPr>
            <a:r>
              <a:rPr sz="1800" smtClean="0"/>
              <a:t>Standing item on terms of reference of risk committees</a:t>
            </a:r>
          </a:p>
          <a:p>
            <a:pPr eaLnBrk="1" hangingPunct="1">
              <a:lnSpc>
                <a:spcPts val="2300"/>
              </a:lnSpc>
              <a:spcAft>
                <a:spcPts val="1503"/>
              </a:spcAft>
              <a:buClr>
                <a:schemeClr val="tx1"/>
              </a:buClr>
              <a:buSzPct val="80000"/>
              <a:buFont typeface="Arial" pitchFamily="34" charset="0"/>
              <a:buChar char="•"/>
            </a:pPr>
            <a:r>
              <a:rPr sz="1800" smtClean="0"/>
              <a:t>Continuous refinement and iteration </a:t>
            </a:r>
          </a:p>
          <a:p>
            <a:pPr eaLnBrk="1" hangingPunct="1">
              <a:lnSpc>
                <a:spcPts val="2300"/>
              </a:lnSpc>
              <a:spcAft>
                <a:spcPts val="1503"/>
              </a:spcAft>
              <a:buClr>
                <a:schemeClr val="tx1"/>
              </a:buClr>
              <a:buSzPct val="80000"/>
              <a:buFont typeface="Arial" pitchFamily="34" charset="0"/>
              <a:buChar char="•"/>
            </a:pPr>
            <a:r>
              <a:rPr sz="1800" smtClean="0"/>
              <a:t>Linkage between risk appetite limits and operational limits around risk drivers (such as products and asset allocations) </a:t>
            </a:r>
          </a:p>
          <a:p>
            <a:pPr eaLnBrk="1" hangingPunct="1">
              <a:lnSpc>
                <a:spcPts val="2300"/>
              </a:lnSpc>
              <a:spcAft>
                <a:spcPts val="1503"/>
              </a:spcAft>
              <a:buClr>
                <a:schemeClr val="tx1"/>
              </a:buClr>
              <a:buSzPct val="80000"/>
              <a:buFont typeface="Arial" pitchFamily="34" charset="0"/>
              <a:buChar char="•"/>
            </a:pPr>
            <a:r>
              <a:rPr sz="1800" smtClean="0"/>
              <a:t>Inclusion in performance management (role profiles and objectives) </a:t>
            </a:r>
          </a:p>
          <a:p>
            <a:pPr eaLnBrk="1" hangingPunct="1">
              <a:lnSpc>
                <a:spcPts val="2300"/>
              </a:lnSpc>
              <a:spcAft>
                <a:spcPts val="1503"/>
              </a:spcAft>
              <a:buClr>
                <a:schemeClr val="tx1"/>
              </a:buClr>
              <a:buSzPct val="80000"/>
              <a:buFont typeface="Arial" pitchFamily="34" charset="0"/>
              <a:buChar char="•"/>
            </a:pPr>
            <a:endParaRPr sz="1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9"/>
          <p:cNvSpPr>
            <a:spLocks noGrp="1"/>
          </p:cNvSpPr>
          <p:nvPr>
            <p:ph type="sldNum" sz="quarter" idx="10"/>
          </p:nvPr>
        </p:nvSpPr>
        <p:spPr bwMode="auto">
          <a:noFill/>
          <a:ln>
            <a:miter lim="800000"/>
            <a:headEnd/>
            <a:tailEnd/>
          </a:ln>
        </p:spPr>
        <p:txBody>
          <a:bodyPr/>
          <a:lstStyle/>
          <a:p>
            <a:pPr defTabSz="914404"/>
            <a:fld id="{C5004D2E-0E0D-4889-83A3-8182D72C00F3}" type="slidenum">
              <a:rPr lang="en-GB"/>
              <a:pPr defTabSz="914404"/>
              <a:t>13</a:t>
            </a:fld>
            <a:endParaRPr lang="en-GB" dirty="0"/>
          </a:p>
        </p:txBody>
      </p:sp>
      <p:sp>
        <p:nvSpPr>
          <p:cNvPr id="19459" name="Rectangle 2"/>
          <p:cNvSpPr>
            <a:spLocks noGrp="1"/>
          </p:cNvSpPr>
          <p:nvPr>
            <p:ph type="title" idx="4294967295"/>
          </p:nvPr>
        </p:nvSpPr>
        <p:spPr/>
        <p:txBody>
          <a:bodyPr/>
          <a:lstStyle/>
          <a:p>
            <a:r>
              <a:rPr lang="en-GB" smtClean="0"/>
              <a:t>Setting Risk Appetite Limits</a:t>
            </a:r>
          </a:p>
        </p:txBody>
      </p:sp>
      <p:sp>
        <p:nvSpPr>
          <p:cNvPr id="19460" name="Rectangle 3"/>
          <p:cNvSpPr>
            <a:spLocks noGrp="1"/>
          </p:cNvSpPr>
          <p:nvPr>
            <p:ph type="body" idx="4294967295"/>
          </p:nvPr>
        </p:nvSpPr>
        <p:spPr>
          <a:xfrm>
            <a:off x="285705" y="844471"/>
            <a:ext cx="4676614" cy="5219474"/>
          </a:xfrm>
        </p:spPr>
        <p:txBody>
          <a:bodyPr/>
          <a:lstStyle/>
          <a:p>
            <a:pPr eaLnBrk="1" hangingPunct="1">
              <a:lnSpc>
                <a:spcPts val="2300"/>
              </a:lnSpc>
              <a:spcAft>
                <a:spcPts val="1077"/>
              </a:spcAft>
              <a:buClr>
                <a:schemeClr val="tx1"/>
              </a:buClr>
              <a:buSzPct val="80000"/>
            </a:pPr>
            <a:r>
              <a:rPr lang="en-GB" sz="1400" dirty="0" smtClean="0"/>
              <a:t>Limit setting should consider and involve:</a:t>
            </a:r>
          </a:p>
          <a:p>
            <a:pPr lvl="1" eaLnBrk="1" hangingPunct="1">
              <a:lnSpc>
                <a:spcPts val="2300"/>
              </a:lnSpc>
              <a:spcAft>
                <a:spcPts val="1077"/>
              </a:spcAft>
              <a:buClr>
                <a:schemeClr val="accent1"/>
              </a:buClr>
              <a:buSzPct val="80000"/>
            </a:pPr>
            <a:r>
              <a:rPr lang="en-GB" sz="1400" dirty="0" smtClean="0"/>
              <a:t>Risk Philosophy</a:t>
            </a:r>
          </a:p>
          <a:p>
            <a:pPr lvl="1" eaLnBrk="1" hangingPunct="1">
              <a:lnSpc>
                <a:spcPts val="2300"/>
              </a:lnSpc>
              <a:spcAft>
                <a:spcPts val="1077"/>
              </a:spcAft>
              <a:buClr>
                <a:schemeClr val="accent1"/>
              </a:buClr>
              <a:buSzPct val="80000"/>
            </a:pPr>
            <a:r>
              <a:rPr lang="en-GB" sz="1400" dirty="0" smtClean="0"/>
              <a:t>What-if Analysis </a:t>
            </a:r>
          </a:p>
          <a:p>
            <a:pPr lvl="1" eaLnBrk="1" hangingPunct="1">
              <a:lnSpc>
                <a:spcPts val="2300"/>
              </a:lnSpc>
              <a:spcAft>
                <a:spcPts val="1077"/>
              </a:spcAft>
              <a:buClr>
                <a:schemeClr val="accent1"/>
              </a:buClr>
              <a:buSzPct val="80000"/>
            </a:pPr>
            <a:r>
              <a:rPr lang="en-GB" sz="1400" dirty="0" smtClean="0"/>
              <a:t>Historical Analysis</a:t>
            </a:r>
          </a:p>
          <a:p>
            <a:pPr lvl="1" eaLnBrk="1" hangingPunct="1">
              <a:lnSpc>
                <a:spcPts val="2300"/>
              </a:lnSpc>
              <a:spcAft>
                <a:spcPts val="1077"/>
              </a:spcAft>
              <a:buClr>
                <a:schemeClr val="accent1"/>
              </a:buClr>
              <a:buSzPct val="80000"/>
            </a:pPr>
            <a:r>
              <a:rPr lang="en-GB" sz="1400" dirty="0" smtClean="0"/>
              <a:t>Loss horizons </a:t>
            </a:r>
          </a:p>
          <a:p>
            <a:pPr lvl="1" eaLnBrk="1" hangingPunct="1">
              <a:lnSpc>
                <a:spcPts val="2300"/>
              </a:lnSpc>
              <a:spcAft>
                <a:spcPts val="1077"/>
              </a:spcAft>
              <a:buClr>
                <a:schemeClr val="accent1"/>
              </a:buClr>
              <a:buSzPct val="80000"/>
            </a:pPr>
            <a:r>
              <a:rPr lang="en-GB" sz="1400" dirty="0" smtClean="0"/>
              <a:t>Hard and soft limits </a:t>
            </a:r>
          </a:p>
          <a:p>
            <a:pPr lvl="1" eaLnBrk="1" hangingPunct="1">
              <a:lnSpc>
                <a:spcPts val="2300"/>
              </a:lnSpc>
              <a:spcAft>
                <a:spcPts val="1077"/>
              </a:spcAft>
              <a:buClr>
                <a:schemeClr val="accent1"/>
              </a:buClr>
              <a:buSzPct val="80000"/>
            </a:pPr>
            <a:r>
              <a:rPr lang="en-GB" sz="1400" dirty="0" smtClean="0"/>
              <a:t>Treatment of breaches </a:t>
            </a:r>
          </a:p>
          <a:p>
            <a:pPr lvl="1" eaLnBrk="1" hangingPunct="1">
              <a:lnSpc>
                <a:spcPts val="2300"/>
              </a:lnSpc>
              <a:spcAft>
                <a:spcPts val="1077"/>
              </a:spcAft>
              <a:buClr>
                <a:schemeClr val="accent1"/>
              </a:buClr>
              <a:buSzPct val="80000"/>
            </a:pPr>
            <a:r>
              <a:rPr lang="en-GB" sz="1400" dirty="0" smtClean="0"/>
              <a:t>Top-down and bottom-up approaches – a range of operational limits will already be established </a:t>
            </a:r>
          </a:p>
          <a:p>
            <a:pPr lvl="1" eaLnBrk="1" hangingPunct="1">
              <a:lnSpc>
                <a:spcPts val="2300"/>
              </a:lnSpc>
              <a:spcAft>
                <a:spcPts val="1077"/>
              </a:spcAft>
              <a:buClr>
                <a:schemeClr val="accent1"/>
              </a:buClr>
              <a:buSzPct val="80000"/>
            </a:pPr>
            <a:r>
              <a:rPr lang="en-GB" sz="1400" dirty="0" smtClean="0"/>
              <a:t>Senior management, SME, risk and actuarial function input</a:t>
            </a:r>
          </a:p>
          <a:p>
            <a:pPr lvl="1" eaLnBrk="1" hangingPunct="1">
              <a:lnSpc>
                <a:spcPts val="2300"/>
              </a:lnSpc>
              <a:spcAft>
                <a:spcPts val="1077"/>
              </a:spcAft>
              <a:buClr>
                <a:schemeClr val="accent1"/>
              </a:buClr>
              <a:buSzPct val="80000"/>
            </a:pPr>
            <a:r>
              <a:rPr lang="en-GB" sz="1400" dirty="0" smtClean="0"/>
              <a:t>Iteration and refinement </a:t>
            </a:r>
          </a:p>
          <a:p>
            <a:pPr lvl="1" eaLnBrk="1" hangingPunct="1">
              <a:lnSpc>
                <a:spcPts val="2300"/>
              </a:lnSpc>
              <a:spcAft>
                <a:spcPts val="1077"/>
              </a:spcAft>
              <a:buClr>
                <a:schemeClr val="accent1"/>
              </a:buClr>
              <a:buSzPct val="80000"/>
            </a:pPr>
            <a:endParaRPr lang="en-GB" sz="1600" dirty="0" smtClean="0"/>
          </a:p>
          <a:p>
            <a:pPr lvl="1" eaLnBrk="1" hangingPunct="1">
              <a:lnSpc>
                <a:spcPts val="2300"/>
              </a:lnSpc>
              <a:spcAft>
                <a:spcPts val="1077"/>
              </a:spcAft>
              <a:buClr>
                <a:schemeClr val="accent1"/>
              </a:buClr>
              <a:buSzPct val="80000"/>
            </a:pPr>
            <a:endParaRPr lang="en-GB" sz="1600" dirty="0" smtClean="0"/>
          </a:p>
          <a:p>
            <a:pPr lvl="1" eaLnBrk="1" hangingPunct="1">
              <a:lnSpc>
                <a:spcPts val="2300"/>
              </a:lnSpc>
              <a:spcAft>
                <a:spcPts val="1077"/>
              </a:spcAft>
              <a:buClr>
                <a:schemeClr val="tx1"/>
              </a:buClr>
              <a:buSzPct val="80000"/>
            </a:pPr>
            <a:endParaRPr lang="en-GB" dirty="0" smtClean="0"/>
          </a:p>
          <a:p>
            <a:pPr lvl="1" eaLnBrk="1" hangingPunct="1">
              <a:lnSpc>
                <a:spcPts val="2300"/>
              </a:lnSpc>
              <a:spcAft>
                <a:spcPts val="1077"/>
              </a:spcAft>
              <a:buClr>
                <a:schemeClr val="tx1"/>
              </a:buClr>
              <a:buSzPct val="80000"/>
            </a:pPr>
            <a:endParaRPr lang="en-GB" dirty="0" smtClean="0"/>
          </a:p>
        </p:txBody>
      </p:sp>
      <p:grpSp>
        <p:nvGrpSpPr>
          <p:cNvPr id="2" name="Group 34"/>
          <p:cNvGrpSpPr>
            <a:grpSpLocks/>
          </p:cNvGrpSpPr>
          <p:nvPr/>
        </p:nvGrpSpPr>
        <p:grpSpPr bwMode="auto">
          <a:xfrm>
            <a:off x="5676581" y="1285612"/>
            <a:ext cx="2986915" cy="3452108"/>
            <a:chOff x="6101564" y="2172482"/>
            <a:chExt cx="2190750" cy="2608263"/>
          </a:xfrm>
        </p:grpSpPr>
        <p:sp>
          <p:nvSpPr>
            <p:cNvPr id="6" name="Rectangle 5"/>
            <p:cNvSpPr/>
            <p:nvPr/>
          </p:nvSpPr>
          <p:spPr>
            <a:xfrm>
              <a:off x="6101564" y="2172482"/>
              <a:ext cx="2190750" cy="2608263"/>
            </a:xfrm>
            <a:prstGeom prst="rect">
              <a:avLst/>
            </a:prstGeom>
            <a:solidFill>
              <a:schemeClr val="bg1"/>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600" dirty="0">
                <a:solidFill>
                  <a:srgbClr val="FFFFFF"/>
                </a:solidFill>
                <a:cs typeface="Arial" pitchFamily="34" charset="0"/>
              </a:endParaRPr>
            </a:p>
          </p:txBody>
        </p:sp>
        <p:sp>
          <p:nvSpPr>
            <p:cNvPr id="8" name="Rectangle 7"/>
            <p:cNvSpPr/>
            <p:nvPr/>
          </p:nvSpPr>
          <p:spPr>
            <a:xfrm>
              <a:off x="6130139" y="2883538"/>
              <a:ext cx="346075" cy="306854"/>
            </a:xfrm>
            <a:prstGeom prst="rect">
              <a:avLst/>
            </a:prstGeom>
            <a:solidFill>
              <a:srgbClr val="CC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600" dirty="0">
                <a:solidFill>
                  <a:srgbClr val="FFFFFF"/>
                </a:solidFill>
                <a:cs typeface="Arial" pitchFamily="34" charset="0"/>
              </a:endParaRPr>
            </a:p>
          </p:txBody>
        </p:sp>
        <p:sp>
          <p:nvSpPr>
            <p:cNvPr id="9" name="Rectangle 8"/>
            <p:cNvSpPr/>
            <p:nvPr/>
          </p:nvSpPr>
          <p:spPr>
            <a:xfrm>
              <a:off x="7889089" y="2883538"/>
              <a:ext cx="377825" cy="306854"/>
            </a:xfrm>
            <a:prstGeom prst="rect">
              <a:avLst/>
            </a:prstGeom>
            <a:solidFill>
              <a:srgbClr val="CC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600" dirty="0">
                <a:solidFill>
                  <a:srgbClr val="FFFFFF"/>
                </a:solidFill>
                <a:cs typeface="Arial" pitchFamily="34" charset="0"/>
              </a:endParaRPr>
            </a:p>
          </p:txBody>
        </p:sp>
        <p:sp>
          <p:nvSpPr>
            <p:cNvPr id="10" name="Rectangle 9"/>
            <p:cNvSpPr/>
            <p:nvPr/>
          </p:nvSpPr>
          <p:spPr>
            <a:xfrm>
              <a:off x="6287831" y="2658159"/>
              <a:ext cx="45509" cy="611593"/>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600" dirty="0">
                <a:solidFill>
                  <a:srgbClr val="FFFFFF"/>
                </a:solidFill>
                <a:cs typeface="Arial" pitchFamily="34" charset="0"/>
              </a:endParaRPr>
            </a:p>
          </p:txBody>
        </p:sp>
        <p:sp>
          <p:nvSpPr>
            <p:cNvPr id="11" name="Rectangle 10"/>
            <p:cNvSpPr/>
            <p:nvPr/>
          </p:nvSpPr>
          <p:spPr>
            <a:xfrm>
              <a:off x="8076414" y="2674030"/>
              <a:ext cx="46567" cy="611593"/>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600" dirty="0">
                <a:solidFill>
                  <a:srgbClr val="FFFFFF"/>
                </a:solidFill>
                <a:cs typeface="Arial" pitchFamily="34" charset="0"/>
              </a:endParaRPr>
            </a:p>
          </p:txBody>
        </p:sp>
        <p:sp>
          <p:nvSpPr>
            <p:cNvPr id="12" name="Rectangle 11"/>
            <p:cNvSpPr/>
            <p:nvPr/>
          </p:nvSpPr>
          <p:spPr>
            <a:xfrm>
              <a:off x="6438114" y="2883538"/>
              <a:ext cx="294217" cy="30685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600" dirty="0">
                <a:solidFill>
                  <a:srgbClr val="FFFFFF"/>
                </a:solidFill>
                <a:cs typeface="Arial" pitchFamily="34" charset="0"/>
              </a:endParaRPr>
            </a:p>
          </p:txBody>
        </p:sp>
        <p:sp>
          <p:nvSpPr>
            <p:cNvPr id="13" name="Rectangle 12"/>
            <p:cNvSpPr/>
            <p:nvPr/>
          </p:nvSpPr>
          <p:spPr>
            <a:xfrm>
              <a:off x="7611806" y="2883538"/>
              <a:ext cx="337608" cy="30685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600" dirty="0">
                <a:solidFill>
                  <a:srgbClr val="FFFFFF"/>
                </a:solidFill>
                <a:cs typeface="Arial" pitchFamily="34" charset="0"/>
              </a:endParaRPr>
            </a:p>
          </p:txBody>
        </p:sp>
        <p:cxnSp>
          <p:nvCxnSpPr>
            <p:cNvPr id="14" name="Straight Arrow Connector 13"/>
            <p:cNvCxnSpPr/>
            <p:nvPr/>
          </p:nvCxnSpPr>
          <p:spPr>
            <a:xfrm rot="16200000" flipH="1">
              <a:off x="7185297" y="2379696"/>
              <a:ext cx="1058" cy="1749425"/>
            </a:xfrm>
            <a:prstGeom prst="straightConnector1">
              <a:avLst/>
            </a:prstGeom>
            <a:ln>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746089" y="2883538"/>
              <a:ext cx="853017" cy="306854"/>
            </a:xfrm>
            <a:prstGeom prst="rect">
              <a:avLst/>
            </a:prstGeom>
            <a:solidFill>
              <a:srgbClr val="00863D"/>
            </a:solidFill>
            <a:ln>
              <a:solidFill>
                <a:srgbClr val="00863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600" dirty="0">
                <a:solidFill>
                  <a:srgbClr val="FFFFFF"/>
                </a:solidFill>
                <a:cs typeface="Arial" pitchFamily="34" charset="0"/>
              </a:endParaRPr>
            </a:p>
          </p:txBody>
        </p:sp>
        <p:sp>
          <p:nvSpPr>
            <p:cNvPr id="19471" name="Rectangle 45"/>
            <p:cNvSpPr>
              <a:spLocks noChangeArrowheads="1"/>
            </p:cNvSpPr>
            <p:nvPr/>
          </p:nvSpPr>
          <p:spPr bwMode="auto">
            <a:xfrm>
              <a:off x="6803239" y="2904320"/>
              <a:ext cx="766763" cy="254000"/>
            </a:xfrm>
            <a:prstGeom prst="rect">
              <a:avLst/>
            </a:prstGeom>
            <a:solidFill>
              <a:srgbClr val="00863D"/>
            </a:solidFill>
            <a:ln w="9525">
              <a:noFill/>
              <a:miter lim="800000"/>
              <a:headEnd/>
              <a:tailEnd/>
            </a:ln>
          </p:spPr>
          <p:txBody>
            <a:bodyPr wrap="none" anchor="ctr"/>
            <a:lstStyle/>
            <a:p>
              <a:pPr algn="ctr"/>
              <a:r>
                <a:rPr lang="en-GB" sz="600" dirty="0">
                  <a:latin typeface="Verdana" pitchFamily="34" charset="0"/>
                </a:rPr>
                <a:t>Capital cover </a:t>
              </a:r>
            </a:p>
            <a:p>
              <a:pPr algn="ctr"/>
              <a:r>
                <a:rPr lang="en-GB" sz="600" dirty="0">
                  <a:latin typeface="Verdana" pitchFamily="34" charset="0"/>
                </a:rPr>
                <a:t>position</a:t>
              </a:r>
            </a:p>
          </p:txBody>
        </p:sp>
        <p:sp>
          <p:nvSpPr>
            <p:cNvPr id="19472" name="Rectangle 45"/>
            <p:cNvSpPr>
              <a:spLocks noChangeArrowheads="1"/>
            </p:cNvSpPr>
            <p:nvPr/>
          </p:nvSpPr>
          <p:spPr bwMode="auto">
            <a:xfrm>
              <a:off x="6361914" y="2690007"/>
              <a:ext cx="876300" cy="166688"/>
            </a:xfrm>
            <a:prstGeom prst="rect">
              <a:avLst/>
            </a:prstGeom>
            <a:solidFill>
              <a:schemeClr val="bg1"/>
            </a:solidFill>
            <a:ln w="9525">
              <a:noFill/>
              <a:miter lim="800000"/>
              <a:headEnd/>
              <a:tailEnd/>
            </a:ln>
          </p:spPr>
          <p:txBody>
            <a:bodyPr wrap="none" anchor="ctr"/>
            <a:lstStyle/>
            <a:p>
              <a:pPr algn="ctr"/>
              <a:r>
                <a:rPr lang="en-GB" sz="600" dirty="0">
                  <a:latin typeface="Verdana" pitchFamily="34" charset="0"/>
                </a:rPr>
                <a:t>Current capital </a:t>
              </a:r>
            </a:p>
            <a:p>
              <a:pPr algn="ctr"/>
              <a:r>
                <a:rPr lang="en-GB" sz="600" dirty="0">
                  <a:latin typeface="Verdana" pitchFamily="34" charset="0"/>
                </a:rPr>
                <a:t>cover ratio</a:t>
              </a:r>
            </a:p>
          </p:txBody>
        </p:sp>
        <p:sp>
          <p:nvSpPr>
            <p:cNvPr id="19473" name="Rectangle 45"/>
            <p:cNvSpPr>
              <a:spLocks noChangeArrowheads="1"/>
            </p:cNvSpPr>
            <p:nvPr/>
          </p:nvSpPr>
          <p:spPr bwMode="auto">
            <a:xfrm>
              <a:off x="6569877" y="3221820"/>
              <a:ext cx="1147762" cy="87312"/>
            </a:xfrm>
            <a:prstGeom prst="rect">
              <a:avLst/>
            </a:prstGeom>
            <a:solidFill>
              <a:schemeClr val="bg1"/>
            </a:solidFill>
            <a:ln w="9525">
              <a:noFill/>
              <a:miter lim="800000"/>
              <a:headEnd/>
              <a:tailEnd/>
            </a:ln>
          </p:spPr>
          <p:txBody>
            <a:bodyPr wrap="none" anchor="ctr"/>
            <a:lstStyle/>
            <a:p>
              <a:pPr algn="ctr"/>
              <a:r>
                <a:rPr lang="en-GB" sz="600" dirty="0">
                  <a:latin typeface="Verdana" pitchFamily="34" charset="0"/>
                </a:rPr>
                <a:t>Approaching thresholds</a:t>
              </a:r>
            </a:p>
          </p:txBody>
        </p:sp>
        <p:cxnSp>
          <p:nvCxnSpPr>
            <p:cNvPr id="19" name="Elbow Connector 18"/>
            <p:cNvCxnSpPr>
              <a:stCxn id="10" idx="0"/>
              <a:endCxn id="11" idx="0"/>
            </p:cNvCxnSpPr>
            <p:nvPr/>
          </p:nvCxnSpPr>
          <p:spPr>
            <a:xfrm rot="16200000" flipH="1">
              <a:off x="7197470" y="1770745"/>
              <a:ext cx="15871" cy="1790700"/>
            </a:xfrm>
            <a:prstGeom prst="bentConnector3">
              <a:avLst>
                <a:gd name="adj1" fmla="val -937536"/>
              </a:avLst>
            </a:prstGeom>
            <a:ln>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75" name="Rectangle 45"/>
            <p:cNvSpPr>
              <a:spLocks noChangeArrowheads="1"/>
            </p:cNvSpPr>
            <p:nvPr/>
          </p:nvSpPr>
          <p:spPr bwMode="auto">
            <a:xfrm>
              <a:off x="6650839" y="2410607"/>
              <a:ext cx="1147763" cy="168275"/>
            </a:xfrm>
            <a:prstGeom prst="rect">
              <a:avLst/>
            </a:prstGeom>
            <a:solidFill>
              <a:schemeClr val="bg1"/>
            </a:solidFill>
            <a:ln w="9525">
              <a:noFill/>
              <a:miter lim="800000"/>
              <a:headEnd/>
              <a:tailEnd/>
            </a:ln>
          </p:spPr>
          <p:txBody>
            <a:bodyPr wrap="none" anchor="ctr"/>
            <a:lstStyle/>
            <a:p>
              <a:pPr algn="ctr"/>
              <a:r>
                <a:rPr lang="en-GB" sz="600" dirty="0">
                  <a:latin typeface="Verdana" pitchFamily="34" charset="0"/>
                </a:rPr>
                <a:t>Risk appetite limit thresholds</a:t>
              </a:r>
            </a:p>
          </p:txBody>
        </p:sp>
        <p:sp>
          <p:nvSpPr>
            <p:cNvPr id="21" name="Oval 20"/>
            <p:cNvSpPr/>
            <p:nvPr/>
          </p:nvSpPr>
          <p:spPr>
            <a:xfrm>
              <a:off x="6665656" y="2966071"/>
              <a:ext cx="143933" cy="142846"/>
            </a:xfrm>
            <a:prstGeom prst="ellipse">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600" dirty="0">
                <a:solidFill>
                  <a:srgbClr val="FFFFFF"/>
                </a:solidFill>
                <a:cs typeface="Arial" pitchFamily="34" charset="0"/>
              </a:endParaRPr>
            </a:p>
          </p:txBody>
        </p:sp>
        <p:sp>
          <p:nvSpPr>
            <p:cNvPr id="19477" name="Line 13"/>
            <p:cNvSpPr>
              <a:spLocks noChangeShapeType="1"/>
            </p:cNvSpPr>
            <p:nvPr/>
          </p:nvSpPr>
          <p:spPr bwMode="auto">
            <a:xfrm>
              <a:off x="6382552" y="3483757"/>
              <a:ext cx="0" cy="1150938"/>
            </a:xfrm>
            <a:prstGeom prst="line">
              <a:avLst/>
            </a:prstGeom>
            <a:noFill/>
            <a:ln w="9525">
              <a:solidFill>
                <a:schemeClr val="tx1"/>
              </a:solidFill>
              <a:round/>
              <a:headEnd type="triangle" w="med" len="med"/>
              <a:tailEnd/>
            </a:ln>
          </p:spPr>
          <p:txBody>
            <a:bodyPr/>
            <a:lstStyle/>
            <a:p>
              <a:endParaRPr lang="en-US"/>
            </a:p>
          </p:txBody>
        </p:sp>
        <p:sp>
          <p:nvSpPr>
            <p:cNvPr id="19478" name="Line 14"/>
            <p:cNvSpPr>
              <a:spLocks noChangeShapeType="1"/>
            </p:cNvSpPr>
            <p:nvPr/>
          </p:nvSpPr>
          <p:spPr bwMode="auto">
            <a:xfrm>
              <a:off x="6387314" y="4641045"/>
              <a:ext cx="1749425" cy="0"/>
            </a:xfrm>
            <a:prstGeom prst="line">
              <a:avLst/>
            </a:prstGeom>
            <a:noFill/>
            <a:ln w="9525">
              <a:solidFill>
                <a:schemeClr val="tx1"/>
              </a:solidFill>
              <a:round/>
              <a:headEnd/>
              <a:tailEnd type="triangle" w="med" len="med"/>
            </a:ln>
          </p:spPr>
          <p:txBody>
            <a:bodyPr/>
            <a:lstStyle/>
            <a:p>
              <a:endParaRPr lang="en-US"/>
            </a:p>
          </p:txBody>
        </p:sp>
        <p:pic>
          <p:nvPicPr>
            <p:cNvPr id="19479" name="Picture 3"/>
            <p:cNvPicPr>
              <a:picLocks noChangeAspect="1" noChangeArrowheads="1"/>
            </p:cNvPicPr>
            <p:nvPr/>
          </p:nvPicPr>
          <p:blipFill>
            <a:blip r:embed="rId2" cstate="print"/>
            <a:srcRect/>
            <a:stretch>
              <a:fillRect/>
            </a:stretch>
          </p:blipFill>
          <p:spPr bwMode="auto">
            <a:xfrm rot="-5400000">
              <a:off x="6300001" y="3963183"/>
              <a:ext cx="454025" cy="203200"/>
            </a:xfrm>
            <a:prstGeom prst="rect">
              <a:avLst/>
            </a:prstGeom>
            <a:noFill/>
            <a:ln w="9525">
              <a:noFill/>
              <a:miter lim="800000"/>
              <a:headEnd/>
              <a:tailEnd/>
            </a:ln>
          </p:spPr>
        </p:pic>
        <p:pic>
          <p:nvPicPr>
            <p:cNvPr id="19480" name="Picture 3"/>
            <p:cNvPicPr>
              <a:picLocks noChangeAspect="1" noChangeArrowheads="1"/>
            </p:cNvPicPr>
            <p:nvPr/>
          </p:nvPicPr>
          <p:blipFill>
            <a:blip r:embed="rId2" cstate="print"/>
            <a:srcRect/>
            <a:stretch>
              <a:fillRect/>
            </a:stretch>
          </p:blipFill>
          <p:spPr bwMode="auto">
            <a:xfrm rot="-5400000">
              <a:off x="6476214" y="3901270"/>
              <a:ext cx="454025" cy="203200"/>
            </a:xfrm>
            <a:prstGeom prst="rect">
              <a:avLst/>
            </a:prstGeom>
            <a:noFill/>
            <a:ln w="9525">
              <a:noFill/>
              <a:miter lim="800000"/>
              <a:headEnd/>
              <a:tailEnd/>
            </a:ln>
          </p:spPr>
        </p:pic>
        <p:pic>
          <p:nvPicPr>
            <p:cNvPr id="19481" name="Picture 3"/>
            <p:cNvPicPr>
              <a:picLocks noChangeAspect="1" noChangeArrowheads="1"/>
            </p:cNvPicPr>
            <p:nvPr/>
          </p:nvPicPr>
          <p:blipFill>
            <a:blip r:embed="rId2" cstate="print"/>
            <a:srcRect/>
            <a:stretch>
              <a:fillRect/>
            </a:stretch>
          </p:blipFill>
          <p:spPr bwMode="auto">
            <a:xfrm rot="-5400000">
              <a:off x="6642901" y="3758395"/>
              <a:ext cx="454025" cy="203200"/>
            </a:xfrm>
            <a:prstGeom prst="rect">
              <a:avLst/>
            </a:prstGeom>
            <a:noFill/>
            <a:ln w="9525">
              <a:noFill/>
              <a:miter lim="800000"/>
              <a:headEnd/>
              <a:tailEnd/>
            </a:ln>
          </p:spPr>
        </p:pic>
        <p:pic>
          <p:nvPicPr>
            <p:cNvPr id="19482" name="Picture 3"/>
            <p:cNvPicPr>
              <a:picLocks noChangeAspect="1" noChangeArrowheads="1"/>
            </p:cNvPicPr>
            <p:nvPr/>
          </p:nvPicPr>
          <p:blipFill>
            <a:blip r:embed="rId2" cstate="print"/>
            <a:srcRect/>
            <a:stretch>
              <a:fillRect/>
            </a:stretch>
          </p:blipFill>
          <p:spPr bwMode="auto">
            <a:xfrm rot="-5400000">
              <a:off x="6842926" y="3758395"/>
              <a:ext cx="454025" cy="203200"/>
            </a:xfrm>
            <a:prstGeom prst="rect">
              <a:avLst/>
            </a:prstGeom>
            <a:noFill/>
            <a:ln w="9525">
              <a:noFill/>
              <a:miter lim="800000"/>
              <a:headEnd/>
              <a:tailEnd/>
            </a:ln>
          </p:spPr>
        </p:pic>
        <p:pic>
          <p:nvPicPr>
            <p:cNvPr id="19483" name="Picture 3"/>
            <p:cNvPicPr>
              <a:picLocks noChangeAspect="1" noChangeArrowheads="1"/>
            </p:cNvPicPr>
            <p:nvPr/>
          </p:nvPicPr>
          <p:blipFill>
            <a:blip r:embed="rId2" cstate="print"/>
            <a:srcRect/>
            <a:stretch>
              <a:fillRect/>
            </a:stretch>
          </p:blipFill>
          <p:spPr bwMode="auto">
            <a:xfrm rot="-5400000">
              <a:off x="6942939" y="3953658"/>
              <a:ext cx="606425" cy="203200"/>
            </a:xfrm>
            <a:prstGeom prst="rect">
              <a:avLst/>
            </a:prstGeom>
            <a:noFill/>
            <a:ln w="9525">
              <a:noFill/>
              <a:miter lim="800000"/>
              <a:headEnd/>
              <a:tailEnd/>
            </a:ln>
          </p:spPr>
        </p:pic>
        <p:pic>
          <p:nvPicPr>
            <p:cNvPr id="19484" name="Picture 3"/>
            <p:cNvPicPr>
              <a:picLocks noChangeAspect="1" noChangeArrowheads="1"/>
            </p:cNvPicPr>
            <p:nvPr/>
          </p:nvPicPr>
          <p:blipFill>
            <a:blip r:embed="rId2" cstate="print"/>
            <a:srcRect/>
            <a:stretch>
              <a:fillRect/>
            </a:stretch>
          </p:blipFill>
          <p:spPr bwMode="auto">
            <a:xfrm rot="-5400000">
              <a:off x="7131058" y="3867139"/>
              <a:ext cx="604837" cy="203200"/>
            </a:xfrm>
            <a:prstGeom prst="rect">
              <a:avLst/>
            </a:prstGeom>
            <a:noFill/>
            <a:ln w="9525">
              <a:noFill/>
              <a:miter lim="800000"/>
              <a:headEnd/>
              <a:tailEnd/>
            </a:ln>
          </p:spPr>
        </p:pic>
        <p:pic>
          <p:nvPicPr>
            <p:cNvPr id="19485" name="Picture 3"/>
            <p:cNvPicPr>
              <a:picLocks noChangeAspect="1" noChangeArrowheads="1"/>
            </p:cNvPicPr>
            <p:nvPr/>
          </p:nvPicPr>
          <p:blipFill>
            <a:blip r:embed="rId2" cstate="print"/>
            <a:srcRect/>
            <a:stretch>
              <a:fillRect/>
            </a:stretch>
          </p:blipFill>
          <p:spPr bwMode="auto">
            <a:xfrm rot="-5400000">
              <a:off x="7332670" y="3867139"/>
              <a:ext cx="604837" cy="203200"/>
            </a:xfrm>
            <a:prstGeom prst="rect">
              <a:avLst/>
            </a:prstGeom>
            <a:noFill/>
            <a:ln w="9525">
              <a:noFill/>
              <a:miter lim="800000"/>
              <a:headEnd/>
              <a:tailEnd/>
            </a:ln>
          </p:spPr>
        </p:pic>
        <p:pic>
          <p:nvPicPr>
            <p:cNvPr id="19486" name="Picture 3"/>
            <p:cNvPicPr>
              <a:picLocks noChangeAspect="1" noChangeArrowheads="1"/>
            </p:cNvPicPr>
            <p:nvPr/>
          </p:nvPicPr>
          <p:blipFill>
            <a:blip r:embed="rId2" cstate="print"/>
            <a:srcRect/>
            <a:stretch>
              <a:fillRect/>
            </a:stretch>
          </p:blipFill>
          <p:spPr bwMode="auto">
            <a:xfrm rot="-5400000">
              <a:off x="7533489" y="3780620"/>
              <a:ext cx="606425" cy="203200"/>
            </a:xfrm>
            <a:prstGeom prst="rect">
              <a:avLst/>
            </a:prstGeom>
            <a:noFill/>
            <a:ln w="9525">
              <a:noFill/>
              <a:miter lim="800000"/>
              <a:headEnd/>
              <a:tailEnd/>
            </a:ln>
          </p:spPr>
        </p:pic>
        <p:sp>
          <p:nvSpPr>
            <p:cNvPr id="19487" name="Rectangle 45"/>
            <p:cNvSpPr>
              <a:spLocks noChangeArrowheads="1"/>
            </p:cNvSpPr>
            <p:nvPr/>
          </p:nvSpPr>
          <p:spPr bwMode="auto">
            <a:xfrm>
              <a:off x="7858927" y="4655332"/>
              <a:ext cx="431800" cy="109538"/>
            </a:xfrm>
            <a:prstGeom prst="rect">
              <a:avLst/>
            </a:prstGeom>
            <a:noFill/>
            <a:ln w="9525">
              <a:noFill/>
              <a:miter lim="800000"/>
              <a:headEnd/>
              <a:tailEnd/>
            </a:ln>
          </p:spPr>
          <p:txBody>
            <a:bodyPr wrap="none" anchor="ctr"/>
            <a:lstStyle/>
            <a:p>
              <a:pPr algn="ctr"/>
              <a:r>
                <a:rPr lang="en-GB" sz="600" dirty="0">
                  <a:latin typeface="Verdana" pitchFamily="34" charset="0"/>
                </a:rPr>
                <a:t>Time</a:t>
              </a:r>
            </a:p>
          </p:txBody>
        </p:sp>
        <p:sp>
          <p:nvSpPr>
            <p:cNvPr id="19488" name="Rectangle 45"/>
            <p:cNvSpPr>
              <a:spLocks noChangeArrowheads="1"/>
            </p:cNvSpPr>
            <p:nvPr/>
          </p:nvSpPr>
          <p:spPr bwMode="auto">
            <a:xfrm>
              <a:off x="6682589" y="2189945"/>
              <a:ext cx="1149350" cy="168275"/>
            </a:xfrm>
            <a:prstGeom prst="rect">
              <a:avLst/>
            </a:prstGeom>
            <a:solidFill>
              <a:schemeClr val="bg1"/>
            </a:solidFill>
            <a:ln w="9525">
              <a:noFill/>
              <a:miter lim="800000"/>
              <a:headEnd/>
              <a:tailEnd/>
            </a:ln>
          </p:spPr>
          <p:txBody>
            <a:bodyPr wrap="none" anchor="ctr"/>
            <a:lstStyle/>
            <a:p>
              <a:pPr algn="ctr"/>
              <a:r>
                <a:rPr lang="en-GB" sz="900" b="1" dirty="0">
                  <a:latin typeface="Verdana" pitchFamily="34" charset="0"/>
                </a:rPr>
                <a:t>Illustration of risk appetite limits</a:t>
              </a:r>
            </a:p>
          </p:txBody>
        </p:sp>
        <p:sp>
          <p:nvSpPr>
            <p:cNvPr id="34" name="Freeform 33"/>
            <p:cNvSpPr/>
            <p:nvPr/>
          </p:nvSpPr>
          <p:spPr>
            <a:xfrm>
              <a:off x="6414831" y="3837961"/>
              <a:ext cx="1428750" cy="289925"/>
            </a:xfrm>
            <a:custGeom>
              <a:avLst/>
              <a:gdLst>
                <a:gd name="connsiteX0" fmla="*/ 0 w 1428750"/>
                <a:gd name="connsiteY0" fmla="*/ 289719 h 289719"/>
                <a:gd name="connsiteX1" fmla="*/ 109537 w 1428750"/>
                <a:gd name="connsiteY1" fmla="*/ 223044 h 289719"/>
                <a:gd name="connsiteX2" fmla="*/ 290512 w 1428750"/>
                <a:gd name="connsiteY2" fmla="*/ 151607 h 289719"/>
                <a:gd name="connsiteX3" fmla="*/ 452437 w 1428750"/>
                <a:gd name="connsiteY3" fmla="*/ 32544 h 289719"/>
                <a:gd name="connsiteX4" fmla="*/ 652462 w 1428750"/>
                <a:gd name="connsiteY4" fmla="*/ 32544 h 289719"/>
                <a:gd name="connsiteX5" fmla="*/ 838200 w 1428750"/>
                <a:gd name="connsiteY5" fmla="*/ 227807 h 289719"/>
                <a:gd name="connsiteX6" fmla="*/ 1019175 w 1428750"/>
                <a:gd name="connsiteY6" fmla="*/ 161132 h 289719"/>
                <a:gd name="connsiteX7" fmla="*/ 1228725 w 1428750"/>
                <a:gd name="connsiteY7" fmla="*/ 123032 h 289719"/>
                <a:gd name="connsiteX8" fmla="*/ 1428750 w 1428750"/>
                <a:gd name="connsiteY8" fmla="*/ 46832 h 289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8750" h="289719">
                  <a:moveTo>
                    <a:pt x="0" y="289719"/>
                  </a:moveTo>
                  <a:cubicBezTo>
                    <a:pt x="30559" y="267891"/>
                    <a:pt x="61118" y="246063"/>
                    <a:pt x="109537" y="223044"/>
                  </a:cubicBezTo>
                  <a:cubicBezTo>
                    <a:pt x="157956" y="200025"/>
                    <a:pt x="233362" y="183357"/>
                    <a:pt x="290512" y="151607"/>
                  </a:cubicBezTo>
                  <a:cubicBezTo>
                    <a:pt x="347662" y="119857"/>
                    <a:pt x="392112" y="52388"/>
                    <a:pt x="452437" y="32544"/>
                  </a:cubicBezTo>
                  <a:cubicBezTo>
                    <a:pt x="512762" y="12700"/>
                    <a:pt x="588168" y="0"/>
                    <a:pt x="652462" y="32544"/>
                  </a:cubicBezTo>
                  <a:cubicBezTo>
                    <a:pt x="716756" y="65088"/>
                    <a:pt x="777081" y="206376"/>
                    <a:pt x="838200" y="227807"/>
                  </a:cubicBezTo>
                  <a:cubicBezTo>
                    <a:pt x="899319" y="249238"/>
                    <a:pt x="954088" y="178594"/>
                    <a:pt x="1019175" y="161132"/>
                  </a:cubicBezTo>
                  <a:cubicBezTo>
                    <a:pt x="1084262" y="143670"/>
                    <a:pt x="1160463" y="142082"/>
                    <a:pt x="1228725" y="123032"/>
                  </a:cubicBezTo>
                  <a:cubicBezTo>
                    <a:pt x="1296987" y="103982"/>
                    <a:pt x="1362868" y="75407"/>
                    <a:pt x="1428750" y="46832"/>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00" dirty="0">
                <a:cs typeface="Arial" pitchFamily="34" charset="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9"/>
          <p:cNvSpPr>
            <a:spLocks noGrp="1"/>
          </p:cNvSpPr>
          <p:nvPr>
            <p:ph type="sldNum" sz="quarter" idx="10"/>
          </p:nvPr>
        </p:nvSpPr>
        <p:spPr bwMode="auto">
          <a:noFill/>
          <a:ln>
            <a:miter lim="800000"/>
            <a:headEnd/>
            <a:tailEnd/>
          </a:ln>
        </p:spPr>
        <p:txBody>
          <a:bodyPr/>
          <a:lstStyle/>
          <a:p>
            <a:pPr defTabSz="914404"/>
            <a:fld id="{0EA2B9AA-E00B-46E5-8ED0-9DCF793BDC75}" type="slidenum">
              <a:rPr lang="en-GB"/>
              <a:pPr defTabSz="914404"/>
              <a:t>14</a:t>
            </a:fld>
            <a:endParaRPr lang="en-GB" dirty="0"/>
          </a:p>
        </p:txBody>
      </p:sp>
      <p:sp>
        <p:nvSpPr>
          <p:cNvPr id="20483" name="Rectangle 2"/>
          <p:cNvSpPr>
            <a:spLocks noGrp="1"/>
          </p:cNvSpPr>
          <p:nvPr>
            <p:ph type="title" idx="4294967295"/>
          </p:nvPr>
        </p:nvSpPr>
        <p:spPr/>
        <p:txBody>
          <a:bodyPr/>
          <a:lstStyle/>
          <a:p>
            <a:r>
              <a:rPr lang="en-GB" smtClean="0"/>
              <a:t>Conclusion</a:t>
            </a:r>
          </a:p>
        </p:txBody>
      </p:sp>
      <p:sp>
        <p:nvSpPr>
          <p:cNvPr id="20484" name="Rectangle 3"/>
          <p:cNvSpPr>
            <a:spLocks noGrp="1"/>
          </p:cNvSpPr>
          <p:nvPr>
            <p:ph type="body" idx="4294967295"/>
          </p:nvPr>
        </p:nvSpPr>
        <p:spPr>
          <a:xfrm>
            <a:off x="480505" y="1096552"/>
            <a:ext cx="8422522" cy="5219474"/>
          </a:xfrm>
        </p:spPr>
        <p:txBody>
          <a:bodyPr/>
          <a:lstStyle/>
          <a:p>
            <a:pPr eaLnBrk="1" hangingPunct="1">
              <a:lnSpc>
                <a:spcPts val="2300"/>
              </a:lnSpc>
              <a:spcAft>
                <a:spcPts val="1503"/>
              </a:spcAft>
              <a:buClr>
                <a:schemeClr val="tx1"/>
              </a:buClr>
              <a:buSzPct val="80000"/>
              <a:buFont typeface="Arial" pitchFamily="34" charset="0"/>
              <a:buChar char="•"/>
            </a:pPr>
            <a:r>
              <a:rPr lang="en-GB" sz="1800" dirty="0" smtClean="0"/>
              <a:t>Risk Appetite is not currently embedded within the life industry.</a:t>
            </a:r>
          </a:p>
          <a:p>
            <a:pPr eaLnBrk="1" hangingPunct="1">
              <a:lnSpc>
                <a:spcPts val="2300"/>
              </a:lnSpc>
              <a:spcAft>
                <a:spcPts val="1503"/>
              </a:spcAft>
              <a:buClr>
                <a:schemeClr val="tx1"/>
              </a:buClr>
              <a:buSzPct val="80000"/>
              <a:buFont typeface="Arial" pitchFamily="34" charset="0"/>
              <a:buChar char="•"/>
            </a:pPr>
            <a:r>
              <a:rPr lang="en-GB" sz="1800" dirty="0" smtClean="0"/>
              <a:t>Solvency II will act as a significant catalyst towards embedding Risk Appetite.</a:t>
            </a:r>
          </a:p>
          <a:p>
            <a:pPr eaLnBrk="1" hangingPunct="1">
              <a:lnSpc>
                <a:spcPts val="2300"/>
              </a:lnSpc>
              <a:spcAft>
                <a:spcPts val="1503"/>
              </a:spcAft>
              <a:buClr>
                <a:schemeClr val="tx1"/>
              </a:buClr>
              <a:buSzPct val="80000"/>
              <a:buFont typeface="Arial" pitchFamily="34" charset="0"/>
              <a:buChar char="•"/>
            </a:pPr>
            <a:r>
              <a:rPr lang="en-GB" sz="1800" dirty="0" smtClean="0"/>
              <a:t>Risk Appetite is not just about capital.</a:t>
            </a:r>
          </a:p>
          <a:p>
            <a:pPr eaLnBrk="1" hangingPunct="1">
              <a:lnSpc>
                <a:spcPts val="2300"/>
              </a:lnSpc>
              <a:spcAft>
                <a:spcPts val="1503"/>
              </a:spcAft>
              <a:buClr>
                <a:schemeClr val="tx1"/>
              </a:buClr>
              <a:buSzPct val="80000"/>
              <a:buFont typeface="Arial" pitchFamily="34" charset="0"/>
              <a:buChar char="•"/>
            </a:pPr>
            <a:r>
              <a:rPr lang="en-GB" sz="1800" dirty="0" smtClean="0"/>
              <a:t>To be meaningful, risk appetite will need to be sufficiently granular across a suite of metrics.</a:t>
            </a:r>
          </a:p>
          <a:p>
            <a:pPr eaLnBrk="1" hangingPunct="1">
              <a:lnSpc>
                <a:spcPts val="2300"/>
              </a:lnSpc>
              <a:spcAft>
                <a:spcPts val="1503"/>
              </a:spcAft>
              <a:buClr>
                <a:schemeClr val="tx1"/>
              </a:buClr>
              <a:buSzPct val="80000"/>
              <a:buFont typeface="Arial" pitchFamily="34" charset="0"/>
              <a:buChar char="•"/>
            </a:pPr>
            <a:r>
              <a:rPr lang="en-GB" sz="1800" dirty="0" smtClean="0"/>
              <a:t>To be effective, risk appetite will need to be embedded in the day-to-day management of the business.</a:t>
            </a:r>
          </a:p>
          <a:p>
            <a:pPr eaLnBrk="1" hangingPunct="1">
              <a:lnSpc>
                <a:spcPts val="2300"/>
              </a:lnSpc>
              <a:spcAft>
                <a:spcPts val="1503"/>
              </a:spcAft>
              <a:buClr>
                <a:schemeClr val="tx1"/>
              </a:buClr>
              <a:buSzPct val="80000"/>
              <a:buFont typeface="Arial" pitchFamily="34" charset="0"/>
              <a:buChar char="•"/>
            </a:pPr>
            <a:r>
              <a:rPr lang="en-GB" sz="1800" dirty="0" smtClean="0"/>
              <a:t>Timely management information and forward-looking KPIs will be critical to successful implementation.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9" descr="DEL_PRI_RGB"/>
          <p:cNvPicPr>
            <a:picLocks noChangeAspect="1" noChangeArrowheads="1"/>
          </p:cNvPicPr>
          <p:nvPr/>
        </p:nvPicPr>
        <p:blipFill>
          <a:blip r:embed="rId3" cstate="print"/>
          <a:srcRect l="11237" t="27428" r="9845" b="25551"/>
          <a:stretch>
            <a:fillRect/>
          </a:stretch>
        </p:blipFill>
        <p:spPr bwMode="auto">
          <a:xfrm>
            <a:off x="344866" y="2989961"/>
            <a:ext cx="3450103" cy="791253"/>
          </a:xfrm>
          <a:prstGeom prst="rect">
            <a:avLst/>
          </a:prstGeom>
          <a:noFill/>
          <a:ln w="9525">
            <a:noFill/>
            <a:miter lim="800000"/>
            <a:headEnd/>
            <a:tailEnd/>
          </a:ln>
        </p:spPr>
      </p:pic>
      <p:sp>
        <p:nvSpPr>
          <p:cNvPr id="21507" name="Rectangle 4"/>
          <p:cNvSpPr>
            <a:spLocks/>
          </p:cNvSpPr>
          <p:nvPr/>
        </p:nvSpPr>
        <p:spPr bwMode="auto">
          <a:xfrm>
            <a:off x="408357" y="4205549"/>
            <a:ext cx="3271176" cy="1187581"/>
          </a:xfrm>
          <a:prstGeom prst="rect">
            <a:avLst/>
          </a:prstGeom>
          <a:noFill/>
          <a:ln w="9525">
            <a:noFill/>
            <a:miter lim="800000"/>
            <a:headEnd/>
            <a:tailEnd/>
          </a:ln>
        </p:spPr>
        <p:txBody>
          <a:bodyPr lIns="0" tIns="0" rIns="0" bIns="0"/>
          <a:lstStyle/>
          <a:p>
            <a:pPr defTabSz="914258">
              <a:spcAft>
                <a:spcPts val="1503"/>
              </a:spcAft>
              <a:buClr>
                <a:schemeClr val="tx1"/>
              </a:buClr>
              <a:buSzPct val="80000"/>
            </a:pPr>
            <a:r>
              <a:rPr lang="en-GB" sz="1000" dirty="0">
                <a:solidFill>
                  <a:schemeClr val="tx2"/>
                </a:solidFill>
              </a:rPr>
              <a:t>This document is confidential and prepared solely for your information. Therefore you should not, without our prior written consent, refer to or use our name or this document for any other purpose, disclose them or refer to them in any prospectus or other document, or make them available or communicate them to any other party. No other party is entitled to rely on our document for any purpose whatsoever and thus we accept no liability to any other party who is shown or gains access to this document.</a:t>
            </a:r>
          </a:p>
        </p:txBody>
      </p:sp>
      <p:sp>
        <p:nvSpPr>
          <p:cNvPr id="21509" name="Slide Number Placeholder 5"/>
          <p:cNvSpPr>
            <a:spLocks noGrp="1"/>
          </p:cNvSpPr>
          <p:nvPr>
            <p:ph type="sldNum" sz="quarter" idx="10"/>
          </p:nvPr>
        </p:nvSpPr>
        <p:spPr bwMode="auto">
          <a:noFill/>
          <a:ln>
            <a:miter lim="800000"/>
            <a:headEnd/>
            <a:tailEnd/>
          </a:ln>
        </p:spPr>
        <p:txBody>
          <a:bodyPr/>
          <a:lstStyle/>
          <a:p>
            <a:fld id="{1E362FC3-4DAB-4014-9005-DBE7662428D3}" type="slidenum">
              <a:rPr lang="en-GB"/>
              <a:pPr/>
              <a:t>15</a:t>
            </a:fld>
            <a:endParaRPr lang="en-GB"/>
          </a:p>
        </p:txBody>
      </p:sp>
      <p:sp>
        <p:nvSpPr>
          <p:cNvPr id="6" name="Rectangle 5"/>
          <p:cNvSpPr/>
          <p:nvPr/>
        </p:nvSpPr>
        <p:spPr>
          <a:xfrm>
            <a:off x="4114800" y="4191001"/>
            <a:ext cx="3429000" cy="1200312"/>
          </a:xfrm>
          <a:prstGeom prst="rect">
            <a:avLst/>
          </a:prstGeom>
        </p:spPr>
        <p:txBody>
          <a:bodyPr wrap="square" lIns="91426" tIns="45712" rIns="91426" bIns="45712">
            <a:spAutoFit/>
          </a:bodyPr>
          <a:lstStyle/>
          <a:p>
            <a:pPr>
              <a:buClr>
                <a:srgbClr val="000066"/>
              </a:buClr>
            </a:pPr>
            <a:r>
              <a:rPr lang="en-US" sz="1000" dirty="0">
                <a:solidFill>
                  <a:schemeClr val="tx2"/>
                </a:solidFill>
              </a:rPr>
              <a:t>Deloitte refers to one or more of Deloitte </a:t>
            </a:r>
            <a:r>
              <a:rPr lang="en-US" sz="1000" dirty="0" err="1">
                <a:solidFill>
                  <a:schemeClr val="tx2"/>
                </a:solidFill>
              </a:rPr>
              <a:t>Touche</a:t>
            </a:r>
            <a:r>
              <a:rPr lang="en-US" sz="1000" dirty="0">
                <a:solidFill>
                  <a:schemeClr val="tx2"/>
                </a:solidFill>
              </a:rPr>
              <a:t> Tohmatsu Limited, a UK private company limited by guarantee, and its network of member firms, each of which is a legally separate and independent entity. Please see www.deloitte.com/cz/about for a detailed description of the legal structure of Deloitte </a:t>
            </a:r>
            <a:r>
              <a:rPr lang="en-US" sz="1000" dirty="0" err="1">
                <a:solidFill>
                  <a:schemeClr val="tx2"/>
                </a:solidFill>
              </a:rPr>
              <a:t>Touche</a:t>
            </a:r>
            <a:r>
              <a:rPr lang="en-US" sz="1000" dirty="0">
                <a:solidFill>
                  <a:schemeClr val="tx2"/>
                </a:solidFill>
              </a:rPr>
              <a:t> Tohmatsu Limited and its member firms.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9"/>
          <p:cNvSpPr>
            <a:spLocks noGrp="1"/>
          </p:cNvSpPr>
          <p:nvPr>
            <p:ph type="sldNum" sz="quarter" idx="10"/>
          </p:nvPr>
        </p:nvSpPr>
        <p:spPr bwMode="auto">
          <a:noFill/>
          <a:ln>
            <a:miter lim="800000"/>
            <a:headEnd/>
            <a:tailEnd/>
          </a:ln>
        </p:spPr>
        <p:txBody>
          <a:bodyPr/>
          <a:lstStyle/>
          <a:p>
            <a:pPr defTabSz="914404"/>
            <a:fld id="{534023CA-C52C-4408-B4C0-1E54C2FB6C6C}" type="slidenum">
              <a:rPr lang="en-GB"/>
              <a:pPr defTabSz="914404"/>
              <a:t>2</a:t>
            </a:fld>
            <a:endParaRPr lang="en-GB" dirty="0"/>
          </a:p>
        </p:txBody>
      </p:sp>
      <p:sp>
        <p:nvSpPr>
          <p:cNvPr id="8195" name="Rectangle 2"/>
          <p:cNvSpPr>
            <a:spLocks noGrp="1"/>
          </p:cNvSpPr>
          <p:nvPr>
            <p:ph type="title" idx="4294967295"/>
          </p:nvPr>
        </p:nvSpPr>
        <p:spPr/>
        <p:txBody>
          <a:bodyPr/>
          <a:lstStyle/>
          <a:p>
            <a:r>
              <a:rPr lang="en-GB" smtClean="0"/>
              <a:t>Contents</a:t>
            </a:r>
          </a:p>
        </p:txBody>
      </p:sp>
      <p:sp>
        <p:nvSpPr>
          <p:cNvPr id="8196" name="Rectangle 3"/>
          <p:cNvSpPr>
            <a:spLocks noGrp="1"/>
          </p:cNvSpPr>
          <p:nvPr>
            <p:ph type="body" idx="4294967295"/>
          </p:nvPr>
        </p:nvSpPr>
        <p:spPr>
          <a:xfrm>
            <a:off x="412685" y="1181980"/>
            <a:ext cx="6692421" cy="5219474"/>
          </a:xfrm>
        </p:spPr>
        <p:txBody>
          <a:bodyPr/>
          <a:lstStyle/>
          <a:p>
            <a:pPr>
              <a:lnSpc>
                <a:spcPts val="2153"/>
              </a:lnSpc>
              <a:spcBef>
                <a:spcPct val="100000"/>
              </a:spcBef>
              <a:spcAft>
                <a:spcPts val="90"/>
              </a:spcAft>
              <a:tabLst>
                <a:tab pos="5475028" algn="r"/>
              </a:tabLst>
            </a:pPr>
            <a:r>
              <a:rPr lang="en-GB" dirty="0" smtClean="0"/>
              <a:t>Risk Appetite	3</a:t>
            </a:r>
          </a:p>
          <a:p>
            <a:pPr>
              <a:lnSpc>
                <a:spcPts val="2153"/>
              </a:lnSpc>
              <a:spcBef>
                <a:spcPct val="100000"/>
              </a:spcBef>
              <a:spcAft>
                <a:spcPts val="90"/>
              </a:spcAft>
              <a:tabLst>
                <a:tab pos="5475028" algn="r"/>
              </a:tabLst>
            </a:pPr>
            <a:r>
              <a:rPr lang="en-GB" dirty="0" smtClean="0"/>
              <a:t>Stakeholder Expectations	4</a:t>
            </a:r>
          </a:p>
          <a:p>
            <a:pPr>
              <a:lnSpc>
                <a:spcPts val="2153"/>
              </a:lnSpc>
              <a:spcBef>
                <a:spcPct val="100000"/>
              </a:spcBef>
              <a:spcAft>
                <a:spcPts val="90"/>
              </a:spcAft>
              <a:tabLst>
                <a:tab pos="5475028" algn="r"/>
              </a:tabLst>
            </a:pPr>
            <a:r>
              <a:rPr lang="en-GB" dirty="0" smtClean="0"/>
              <a:t>Challenges 	5</a:t>
            </a:r>
          </a:p>
          <a:p>
            <a:pPr>
              <a:lnSpc>
                <a:spcPts val="2153"/>
              </a:lnSpc>
              <a:spcBef>
                <a:spcPct val="100000"/>
              </a:spcBef>
              <a:spcAft>
                <a:spcPts val="90"/>
              </a:spcAft>
              <a:tabLst>
                <a:tab pos="5475028" algn="r"/>
              </a:tabLst>
            </a:pPr>
            <a:r>
              <a:rPr lang="en-GB" dirty="0" smtClean="0"/>
              <a:t>Current Industry Approaches	6</a:t>
            </a:r>
          </a:p>
          <a:p>
            <a:pPr>
              <a:lnSpc>
                <a:spcPts val="2153"/>
              </a:lnSpc>
              <a:spcBef>
                <a:spcPct val="100000"/>
              </a:spcBef>
              <a:spcAft>
                <a:spcPts val="90"/>
              </a:spcAft>
              <a:tabLst>
                <a:tab pos="5475028" algn="r"/>
              </a:tabLst>
            </a:pPr>
            <a:r>
              <a:rPr lang="en-GB" dirty="0" smtClean="0"/>
              <a:t>Metrics	7</a:t>
            </a:r>
          </a:p>
          <a:p>
            <a:pPr>
              <a:lnSpc>
                <a:spcPts val="2153"/>
              </a:lnSpc>
              <a:spcBef>
                <a:spcPct val="100000"/>
              </a:spcBef>
              <a:spcAft>
                <a:spcPts val="90"/>
              </a:spcAft>
              <a:tabLst>
                <a:tab pos="5475028" algn="r"/>
              </a:tabLst>
            </a:pPr>
            <a:r>
              <a:rPr lang="en-GB" dirty="0" smtClean="0"/>
              <a:t>Where on the distribution?	11</a:t>
            </a:r>
          </a:p>
          <a:p>
            <a:pPr>
              <a:lnSpc>
                <a:spcPts val="2153"/>
              </a:lnSpc>
              <a:spcBef>
                <a:spcPct val="100000"/>
              </a:spcBef>
              <a:spcAft>
                <a:spcPts val="90"/>
              </a:spcAft>
              <a:tabLst>
                <a:tab pos="5475028" algn="r"/>
              </a:tabLst>
            </a:pPr>
            <a:r>
              <a:rPr lang="en-GB" dirty="0" smtClean="0"/>
              <a:t>Embedding Risk Appetite	12</a:t>
            </a:r>
          </a:p>
          <a:p>
            <a:pPr>
              <a:lnSpc>
                <a:spcPts val="2153"/>
              </a:lnSpc>
              <a:spcBef>
                <a:spcPct val="100000"/>
              </a:spcBef>
              <a:spcAft>
                <a:spcPts val="90"/>
              </a:spcAft>
              <a:tabLst>
                <a:tab pos="5475028" algn="r"/>
              </a:tabLst>
            </a:pPr>
            <a:r>
              <a:rPr lang="en-GB" dirty="0" smtClean="0"/>
              <a:t>Setting Risk Appetite Limits	13</a:t>
            </a:r>
          </a:p>
          <a:p>
            <a:pPr>
              <a:lnSpc>
                <a:spcPts val="2153"/>
              </a:lnSpc>
              <a:spcBef>
                <a:spcPct val="100000"/>
              </a:spcBef>
              <a:spcAft>
                <a:spcPts val="90"/>
              </a:spcAft>
              <a:tabLst>
                <a:tab pos="5475028" algn="r"/>
              </a:tabLst>
            </a:pPr>
            <a:r>
              <a:rPr lang="en-GB" dirty="0" smtClean="0"/>
              <a:t>Conclusion	14	</a:t>
            </a:r>
          </a:p>
          <a:p>
            <a:pPr>
              <a:lnSpc>
                <a:spcPts val="2153"/>
              </a:lnSpc>
              <a:spcBef>
                <a:spcPct val="100000"/>
              </a:spcBef>
              <a:spcAft>
                <a:spcPts val="90"/>
              </a:spcAft>
              <a:tabLst>
                <a:tab pos="5475028" algn="r"/>
              </a:tabLst>
            </a:pPr>
            <a:endParaRPr lang="en-GB" dirty="0" smtClean="0"/>
          </a:p>
          <a:p>
            <a:pPr>
              <a:lnSpc>
                <a:spcPts val="2153"/>
              </a:lnSpc>
              <a:spcBef>
                <a:spcPct val="100000"/>
              </a:spcBef>
              <a:spcAft>
                <a:spcPts val="90"/>
              </a:spcAft>
              <a:tabLst>
                <a:tab pos="5475028" algn="r"/>
              </a:tabLst>
            </a:pPr>
            <a:endParaRPr lang="en-GB" dirty="0" smtClean="0"/>
          </a:p>
          <a:p>
            <a:pPr>
              <a:lnSpc>
                <a:spcPts val="2153"/>
              </a:lnSpc>
              <a:spcBef>
                <a:spcPct val="100000"/>
              </a:spcBef>
              <a:spcAft>
                <a:spcPts val="90"/>
              </a:spcAft>
              <a:tabLst>
                <a:tab pos="5475028" algn="r"/>
              </a:tabLst>
            </a:pPr>
            <a:endParaRPr lang="en-GB" dirty="0" smtClean="0"/>
          </a:p>
          <a:p>
            <a:pPr>
              <a:lnSpc>
                <a:spcPts val="2153"/>
              </a:lnSpc>
              <a:spcBef>
                <a:spcPct val="100000"/>
              </a:spcBef>
              <a:spcAft>
                <a:spcPts val="90"/>
              </a:spcAft>
              <a:tabLst>
                <a:tab pos="5475028" algn="r"/>
              </a:tabLst>
            </a:pP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9"/>
          <p:cNvSpPr>
            <a:spLocks noGrp="1"/>
          </p:cNvSpPr>
          <p:nvPr>
            <p:ph type="sldNum" sz="quarter" idx="10"/>
          </p:nvPr>
        </p:nvSpPr>
        <p:spPr bwMode="auto">
          <a:noFill/>
          <a:ln>
            <a:miter lim="800000"/>
            <a:headEnd/>
            <a:tailEnd/>
          </a:ln>
        </p:spPr>
        <p:txBody>
          <a:bodyPr/>
          <a:lstStyle/>
          <a:p>
            <a:pPr defTabSz="914404"/>
            <a:fld id="{5B0210D8-1434-4BD2-BF93-142E84E51CCF}" type="slidenum">
              <a:rPr lang="en-GB"/>
              <a:pPr defTabSz="914404"/>
              <a:t>3</a:t>
            </a:fld>
            <a:endParaRPr lang="en-GB" dirty="0"/>
          </a:p>
        </p:txBody>
      </p:sp>
      <p:sp>
        <p:nvSpPr>
          <p:cNvPr id="9219" name="Rectangle 2"/>
          <p:cNvSpPr>
            <a:spLocks noGrp="1"/>
          </p:cNvSpPr>
          <p:nvPr>
            <p:ph type="title" idx="4294967295"/>
          </p:nvPr>
        </p:nvSpPr>
        <p:spPr/>
        <p:txBody>
          <a:bodyPr/>
          <a:lstStyle/>
          <a:p>
            <a:r>
              <a:rPr lang="en-GB" smtClean="0"/>
              <a:t>What is Risk Appetite?</a:t>
            </a:r>
          </a:p>
        </p:txBody>
      </p:sp>
      <p:sp>
        <p:nvSpPr>
          <p:cNvPr id="9220" name="Rectangle 3"/>
          <p:cNvSpPr>
            <a:spLocks noGrp="1"/>
          </p:cNvSpPr>
          <p:nvPr>
            <p:ph type="body" idx="4294967295"/>
          </p:nvPr>
        </p:nvSpPr>
        <p:spPr>
          <a:xfrm>
            <a:off x="421343" y="907492"/>
            <a:ext cx="8422523" cy="5610199"/>
          </a:xfrm>
        </p:spPr>
        <p:txBody>
          <a:bodyPr/>
          <a:lstStyle/>
          <a:p>
            <a:pPr eaLnBrk="1" hangingPunct="1">
              <a:spcAft>
                <a:spcPts val="1615"/>
              </a:spcAft>
              <a:buClr>
                <a:schemeClr val="tx1"/>
              </a:buClr>
              <a:buSzPct val="80000"/>
            </a:pPr>
            <a:r>
              <a:rPr lang="en-GB" sz="1800" b="1" dirty="0" smtClean="0"/>
              <a:t>Risk Appetite</a:t>
            </a:r>
          </a:p>
          <a:p>
            <a:pPr eaLnBrk="1" hangingPunct="1">
              <a:spcAft>
                <a:spcPts val="538"/>
              </a:spcAft>
              <a:buClr>
                <a:schemeClr val="tx1"/>
              </a:buClr>
              <a:buSzPct val="80000"/>
            </a:pPr>
            <a:r>
              <a:rPr lang="en-GB" sz="1800" i="1" dirty="0" smtClean="0">
                <a:solidFill>
                  <a:schemeClr val="accent2"/>
                </a:solidFill>
              </a:rPr>
              <a:t>At the highest level, risk appetite defines the amount of overall risk that a firm is willing to accept in pursuit of its business objectives.  </a:t>
            </a:r>
          </a:p>
          <a:p>
            <a:pPr eaLnBrk="1" hangingPunct="1">
              <a:spcAft>
                <a:spcPts val="538"/>
              </a:spcAft>
              <a:buClr>
                <a:schemeClr val="tx1"/>
              </a:buClr>
              <a:buSzPct val="80000"/>
            </a:pPr>
            <a:endParaRPr lang="en-GB" sz="700" dirty="0" smtClean="0"/>
          </a:p>
          <a:p>
            <a:pPr eaLnBrk="1" hangingPunct="1">
              <a:spcAft>
                <a:spcPts val="538"/>
              </a:spcAft>
              <a:buClr>
                <a:schemeClr val="tx1"/>
              </a:buClr>
              <a:buSzPct val="80000"/>
            </a:pPr>
            <a:r>
              <a:rPr lang="en-GB" sz="1800" dirty="0" smtClean="0"/>
              <a:t>Some regulators (such as the FINMA in Switzerland) distinguish that from risk tolerance, the amount of overall risk a firm CAN take.</a:t>
            </a:r>
          </a:p>
          <a:p>
            <a:pPr eaLnBrk="1" hangingPunct="1">
              <a:spcAft>
                <a:spcPts val="538"/>
              </a:spcAft>
              <a:buClr>
                <a:schemeClr val="tx1"/>
              </a:buClr>
              <a:buSzPct val="80000"/>
            </a:pPr>
            <a:endParaRPr lang="en-GB" sz="1800" b="1" dirty="0" smtClean="0"/>
          </a:p>
          <a:p>
            <a:pPr eaLnBrk="1" hangingPunct="1">
              <a:spcAft>
                <a:spcPts val="1615"/>
              </a:spcAft>
              <a:buClr>
                <a:schemeClr val="tx1"/>
              </a:buClr>
              <a:buSzPct val="80000"/>
            </a:pPr>
            <a:r>
              <a:rPr lang="en-GB" sz="1800" b="1" dirty="0" smtClean="0"/>
              <a:t>Risk Appetite Framework</a:t>
            </a:r>
          </a:p>
          <a:p>
            <a:pPr eaLnBrk="1" hangingPunct="1">
              <a:spcAft>
                <a:spcPts val="538"/>
              </a:spcAft>
              <a:buClr>
                <a:schemeClr val="tx1"/>
              </a:buClr>
              <a:buSzPct val="80000"/>
              <a:buFont typeface="Arial" pitchFamily="34" charset="0"/>
              <a:buChar char="•"/>
            </a:pPr>
            <a:r>
              <a:rPr lang="en-GB" sz="1800" dirty="0" smtClean="0"/>
              <a:t>The board ultimately needs to set risk appetite and cascade it within the firm.  </a:t>
            </a:r>
          </a:p>
          <a:p>
            <a:pPr eaLnBrk="1" hangingPunct="1">
              <a:spcAft>
                <a:spcPts val="538"/>
              </a:spcAft>
              <a:buClr>
                <a:schemeClr val="tx1"/>
              </a:buClr>
              <a:buSzPct val="80000"/>
              <a:buFont typeface="Arial" pitchFamily="34" charset="0"/>
              <a:buChar char="•"/>
            </a:pPr>
            <a:r>
              <a:rPr lang="en-GB" sz="1800" dirty="0" smtClean="0"/>
              <a:t>A risk appetite framework defines the approach for :</a:t>
            </a:r>
          </a:p>
          <a:p>
            <a:pPr marL="649483" lvl="1" indent="-330439" eaLnBrk="1" hangingPunct="1">
              <a:spcAft>
                <a:spcPts val="538"/>
              </a:spcAft>
              <a:buClr>
                <a:schemeClr val="tx1"/>
              </a:buClr>
              <a:buSzPct val="80000"/>
              <a:buFont typeface="Courier New" pitchFamily="49" charset="0"/>
              <a:buChar char="o"/>
            </a:pPr>
            <a:r>
              <a:rPr lang="en-GB" sz="1800" dirty="0" smtClean="0"/>
              <a:t>setting the firm’s overarching risk appetite, </a:t>
            </a:r>
          </a:p>
          <a:p>
            <a:pPr marL="649483" lvl="1" indent="-330439" eaLnBrk="1" hangingPunct="1">
              <a:spcAft>
                <a:spcPts val="538"/>
              </a:spcAft>
              <a:buClr>
                <a:schemeClr val="tx1"/>
              </a:buClr>
              <a:buSzPct val="80000"/>
              <a:buFont typeface="Courier New" pitchFamily="49" charset="0"/>
              <a:buChar char="o"/>
            </a:pPr>
            <a:r>
              <a:rPr lang="en-GB" sz="1800" dirty="0" smtClean="0"/>
              <a:t>the processes, controls and methodology for setting and managing against risk limits</a:t>
            </a:r>
          </a:p>
          <a:p>
            <a:pPr eaLnBrk="1" hangingPunct="1">
              <a:spcAft>
                <a:spcPts val="538"/>
              </a:spcAft>
              <a:buClr>
                <a:schemeClr val="tx1"/>
              </a:buClr>
              <a:buSzPct val="80000"/>
              <a:buFont typeface="Arial" pitchFamily="34" charset="0"/>
              <a:buChar char="•"/>
            </a:pPr>
            <a:r>
              <a:rPr lang="en-GB" sz="1800" dirty="0" smtClean="0"/>
              <a:t>The framework will be dependent on a number of factors including the nature, size and complexity of the business.  The two aspects of the framework that are within the control of management are the level of granularity chosen and the suite of risk metrics used.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9"/>
          <p:cNvSpPr>
            <a:spLocks noGrp="1"/>
          </p:cNvSpPr>
          <p:nvPr>
            <p:ph type="sldNum" sz="quarter" idx="10"/>
          </p:nvPr>
        </p:nvSpPr>
        <p:spPr bwMode="auto">
          <a:noFill/>
          <a:ln>
            <a:miter lim="800000"/>
            <a:headEnd/>
            <a:tailEnd/>
          </a:ln>
        </p:spPr>
        <p:txBody>
          <a:bodyPr/>
          <a:lstStyle/>
          <a:p>
            <a:pPr defTabSz="914404"/>
            <a:fld id="{7E7C94B9-3FDF-458D-9E5B-E512DA9289A5}" type="slidenum">
              <a:rPr lang="en-GB"/>
              <a:pPr defTabSz="914404"/>
              <a:t>4</a:t>
            </a:fld>
            <a:endParaRPr lang="en-GB" dirty="0"/>
          </a:p>
        </p:txBody>
      </p:sp>
      <p:sp>
        <p:nvSpPr>
          <p:cNvPr id="10243" name="Rectangle 2"/>
          <p:cNvSpPr>
            <a:spLocks noGrp="1"/>
          </p:cNvSpPr>
          <p:nvPr>
            <p:ph type="title" idx="4294967295"/>
          </p:nvPr>
        </p:nvSpPr>
        <p:spPr/>
        <p:txBody>
          <a:bodyPr/>
          <a:lstStyle/>
          <a:p>
            <a:r>
              <a:rPr lang="en-GB" smtClean="0"/>
              <a:t>What are Stakeholder Expectations?</a:t>
            </a:r>
          </a:p>
        </p:txBody>
      </p:sp>
      <p:sp>
        <p:nvSpPr>
          <p:cNvPr id="6" name="Rectangle 34"/>
          <p:cNvSpPr>
            <a:spLocks noChangeArrowheads="1"/>
          </p:cNvSpPr>
          <p:nvPr/>
        </p:nvSpPr>
        <p:spPr bwMode="auto">
          <a:xfrm>
            <a:off x="4585708" y="1527891"/>
            <a:ext cx="3926278" cy="2085268"/>
          </a:xfrm>
          <a:prstGeom prst="rect">
            <a:avLst/>
          </a:prstGeom>
          <a:noFill/>
          <a:ln w="9525" algn="ctr">
            <a:solidFill>
              <a:srgbClr val="00A1DE"/>
            </a:solidFill>
            <a:miter lim="800000"/>
            <a:headEnd/>
            <a:tailEnd/>
          </a:ln>
        </p:spPr>
        <p:txBody>
          <a:bodyPr lIns="82040" tIns="41989" rIns="80748" bIns="41989"/>
          <a:lstStyle/>
          <a:p>
            <a:pPr marL="4273" indent="-4273">
              <a:spcBef>
                <a:spcPts val="269"/>
              </a:spcBef>
              <a:spcAft>
                <a:spcPts val="269"/>
              </a:spcAft>
            </a:pPr>
            <a:r>
              <a:rPr lang="en-GB" sz="1000" dirty="0">
                <a:solidFill>
                  <a:srgbClr val="002060"/>
                </a:solidFill>
                <a:ea typeface="Times New Roman" pitchFamily="18" charset="0"/>
                <a:cs typeface="Tahoma" pitchFamily="34" charset="0"/>
              </a:rPr>
              <a:t>The FSA is disappointed with progress in insurers and made the following observations as early as November 2006:</a:t>
            </a:r>
          </a:p>
          <a:p>
            <a:pPr marL="4273" indent="-4273">
              <a:spcBef>
                <a:spcPts val="269"/>
              </a:spcBef>
              <a:spcAft>
                <a:spcPts val="269"/>
              </a:spcAft>
              <a:buFont typeface="Arial" pitchFamily="34" charset="0"/>
              <a:buChar char="•"/>
            </a:pPr>
            <a:r>
              <a:rPr lang="en-GB" sz="1000" dirty="0">
                <a:solidFill>
                  <a:srgbClr val="002060"/>
                </a:solidFill>
                <a:ea typeface="Times New Roman" pitchFamily="18" charset="0"/>
                <a:cs typeface="Tahoma" pitchFamily="34" charset="0"/>
              </a:rPr>
              <a:t>“Risk appetite is not well understood in many firms to a level of clarity that provides a reference point for all material decision making. There is a big step between defining and applying risk appetite”</a:t>
            </a:r>
          </a:p>
          <a:p>
            <a:pPr marL="4273" indent="-4273">
              <a:spcBef>
                <a:spcPts val="269"/>
              </a:spcBef>
              <a:spcAft>
                <a:spcPts val="269"/>
              </a:spcAft>
              <a:buFont typeface="Arial" pitchFamily="34" charset="0"/>
              <a:buChar char="•"/>
            </a:pPr>
            <a:r>
              <a:rPr lang="en-GB" sz="1000" dirty="0">
                <a:solidFill>
                  <a:srgbClr val="002060"/>
                </a:solidFill>
                <a:ea typeface="Times New Roman" pitchFamily="18" charset="0"/>
                <a:cs typeface="Tahoma" pitchFamily="34" charset="0"/>
              </a:rPr>
              <a:t>“Producing meaningful statements of risk appetite has posed significant challenges for many firms.”</a:t>
            </a:r>
            <a:br>
              <a:rPr lang="en-GB" sz="1000" dirty="0">
                <a:solidFill>
                  <a:srgbClr val="002060"/>
                </a:solidFill>
                <a:ea typeface="Times New Roman" pitchFamily="18" charset="0"/>
                <a:cs typeface="Tahoma" pitchFamily="34" charset="0"/>
              </a:rPr>
            </a:br>
            <a:r>
              <a:rPr lang="en-GB" sz="1000" dirty="0">
                <a:solidFill>
                  <a:srgbClr val="002060"/>
                </a:solidFill>
                <a:ea typeface="Times New Roman" pitchFamily="18" charset="0"/>
                <a:cs typeface="Tahoma" pitchFamily="34" charset="0"/>
              </a:rPr>
              <a:t>“....slow progress by boards and management to go beyond definition and apply them a point of reference for material decision making”.</a:t>
            </a:r>
          </a:p>
        </p:txBody>
      </p:sp>
      <p:sp>
        <p:nvSpPr>
          <p:cNvPr id="8" name="Rectangle 7"/>
          <p:cNvSpPr>
            <a:spLocks noChangeArrowheads="1"/>
          </p:cNvSpPr>
          <p:nvPr/>
        </p:nvSpPr>
        <p:spPr bwMode="auto">
          <a:xfrm>
            <a:off x="4590038" y="1159572"/>
            <a:ext cx="3926277" cy="267486"/>
          </a:xfrm>
          <a:prstGeom prst="rect">
            <a:avLst/>
          </a:prstGeom>
          <a:solidFill>
            <a:schemeClr val="accent1"/>
          </a:solidFill>
          <a:ln w="9525" algn="ctr">
            <a:solidFill>
              <a:srgbClr val="00A1DE"/>
            </a:solidFill>
            <a:miter lim="800000"/>
            <a:headEnd/>
            <a:tailEnd/>
          </a:ln>
        </p:spPr>
        <p:txBody>
          <a:bodyPr lIns="82040" tIns="32299" rIns="82040" bIns="41020" anchor="ctr"/>
          <a:lstStyle/>
          <a:p>
            <a:pPr>
              <a:defRPr/>
            </a:pPr>
            <a:r>
              <a:rPr lang="en-GB" sz="1300" b="1" dirty="0">
                <a:solidFill>
                  <a:schemeClr val="bg1"/>
                </a:solidFill>
                <a:latin typeface="Arial" charset="0"/>
              </a:rPr>
              <a:t>FSA (Insurance Sector Briefing) </a:t>
            </a:r>
          </a:p>
        </p:txBody>
      </p:sp>
      <p:sp>
        <p:nvSpPr>
          <p:cNvPr id="9" name="Rectangle 37"/>
          <p:cNvSpPr>
            <a:spLocks noChangeArrowheads="1"/>
          </p:cNvSpPr>
          <p:nvPr/>
        </p:nvSpPr>
        <p:spPr bwMode="auto">
          <a:xfrm>
            <a:off x="367954" y="1527891"/>
            <a:ext cx="3926277" cy="2085268"/>
          </a:xfrm>
          <a:prstGeom prst="rect">
            <a:avLst/>
          </a:prstGeom>
          <a:noFill/>
          <a:ln w="9525" algn="ctr">
            <a:solidFill>
              <a:srgbClr val="00A1DE"/>
            </a:solidFill>
            <a:miter lim="800000"/>
            <a:headEnd/>
            <a:tailEnd/>
          </a:ln>
        </p:spPr>
        <p:txBody>
          <a:bodyPr lIns="82040" tIns="41989" rIns="80748" bIns="41989"/>
          <a:lstStyle/>
          <a:p>
            <a:pPr>
              <a:spcBef>
                <a:spcPts val="269"/>
              </a:spcBef>
              <a:spcAft>
                <a:spcPts val="269"/>
              </a:spcAft>
            </a:pPr>
            <a:r>
              <a:rPr lang="en-GB" sz="1000" dirty="0">
                <a:solidFill>
                  <a:srgbClr val="002060"/>
                </a:solidFill>
                <a:ea typeface="Times New Roman" pitchFamily="18" charset="0"/>
                <a:cs typeface="Tahoma" pitchFamily="34" charset="0"/>
              </a:rPr>
              <a:t>The regulatory text thus far contains high level statements establishing the imperative for a risk appetite framework:</a:t>
            </a:r>
          </a:p>
          <a:p>
            <a:pPr>
              <a:spcBef>
                <a:spcPts val="269"/>
              </a:spcBef>
              <a:spcAft>
                <a:spcPts val="269"/>
              </a:spcAft>
              <a:buFont typeface="Arial" pitchFamily="34" charset="0"/>
              <a:buChar char="•"/>
            </a:pPr>
            <a:r>
              <a:rPr lang="en-GB" sz="1000" dirty="0">
                <a:solidFill>
                  <a:srgbClr val="002060"/>
                </a:solidFill>
                <a:ea typeface="Times New Roman" pitchFamily="18" charset="0"/>
                <a:cs typeface="Tahoma" pitchFamily="34" charset="0"/>
              </a:rPr>
              <a:t>“well documented risk management strategy that includes... risk appetite”  </a:t>
            </a:r>
          </a:p>
          <a:p>
            <a:pPr>
              <a:spcBef>
                <a:spcPts val="269"/>
              </a:spcBef>
              <a:spcAft>
                <a:spcPts val="269"/>
              </a:spcAft>
              <a:buFont typeface="Arial" pitchFamily="34" charset="0"/>
              <a:buChar char="•"/>
            </a:pPr>
            <a:r>
              <a:rPr lang="en-GB" sz="1000" dirty="0">
                <a:solidFill>
                  <a:srgbClr val="002060"/>
                </a:solidFill>
                <a:ea typeface="Times New Roman" pitchFamily="18" charset="0"/>
                <a:cs typeface="Tahoma" pitchFamily="34" charset="0"/>
              </a:rPr>
              <a:t>The appetite needs to then be expressed in “acceptable levels of risk limits for each risk type”</a:t>
            </a:r>
          </a:p>
          <a:p>
            <a:pPr>
              <a:spcBef>
                <a:spcPts val="269"/>
              </a:spcBef>
              <a:spcAft>
                <a:spcPts val="269"/>
              </a:spcAft>
              <a:buFont typeface="Arial" pitchFamily="34" charset="0"/>
              <a:buChar char="•"/>
            </a:pPr>
            <a:r>
              <a:rPr lang="en-GB" sz="1000" dirty="0">
                <a:solidFill>
                  <a:srgbClr val="002060"/>
                </a:solidFill>
                <a:ea typeface="Times New Roman" pitchFamily="18" charset="0"/>
                <a:cs typeface="Tahoma" pitchFamily="34" charset="0"/>
              </a:rPr>
              <a:t>The risk management function will “maintain an organisation-wide and aggregated view on the risk profile”</a:t>
            </a:r>
          </a:p>
          <a:p>
            <a:pPr>
              <a:spcBef>
                <a:spcPts val="269"/>
              </a:spcBef>
              <a:spcAft>
                <a:spcPts val="269"/>
              </a:spcAft>
              <a:buFont typeface="Arial" pitchFamily="34" charset="0"/>
              <a:buChar char="•"/>
            </a:pPr>
            <a:r>
              <a:rPr lang="en-GB" sz="1000" dirty="0">
                <a:solidFill>
                  <a:srgbClr val="002060"/>
                </a:solidFill>
                <a:ea typeface="Times New Roman" pitchFamily="18" charset="0"/>
                <a:cs typeface="Tahoma" pitchFamily="34" charset="0"/>
              </a:rPr>
              <a:t>“an appropriate own risk and solvency assessment (ORSA)”</a:t>
            </a:r>
          </a:p>
        </p:txBody>
      </p:sp>
      <p:sp>
        <p:nvSpPr>
          <p:cNvPr id="10" name="Rectangle 9"/>
          <p:cNvSpPr>
            <a:spLocks noChangeArrowheads="1"/>
          </p:cNvSpPr>
          <p:nvPr/>
        </p:nvSpPr>
        <p:spPr bwMode="auto">
          <a:xfrm>
            <a:off x="367954" y="1162373"/>
            <a:ext cx="3926277" cy="267486"/>
          </a:xfrm>
          <a:prstGeom prst="rect">
            <a:avLst/>
          </a:prstGeom>
          <a:solidFill>
            <a:schemeClr val="accent1"/>
          </a:solidFill>
          <a:ln w="9525" algn="ctr">
            <a:solidFill>
              <a:srgbClr val="00A1DE"/>
            </a:solidFill>
            <a:miter lim="800000"/>
            <a:headEnd/>
            <a:tailEnd/>
          </a:ln>
        </p:spPr>
        <p:txBody>
          <a:bodyPr lIns="82040" tIns="32299" rIns="82040" bIns="41020" anchor="ctr"/>
          <a:lstStyle/>
          <a:p>
            <a:pPr>
              <a:defRPr/>
            </a:pPr>
            <a:r>
              <a:rPr lang="en-GB" sz="1300" b="1" dirty="0">
                <a:solidFill>
                  <a:schemeClr val="bg1"/>
                </a:solidFill>
                <a:latin typeface="Arial" charset="0"/>
              </a:rPr>
              <a:t>Solvency II text (CP33)</a:t>
            </a:r>
          </a:p>
        </p:txBody>
      </p:sp>
      <p:sp>
        <p:nvSpPr>
          <p:cNvPr id="10248" name="Rectangle 34"/>
          <p:cNvSpPr>
            <a:spLocks noChangeArrowheads="1"/>
          </p:cNvSpPr>
          <p:nvPr/>
        </p:nvSpPr>
        <p:spPr bwMode="auto">
          <a:xfrm>
            <a:off x="4574164" y="4117321"/>
            <a:ext cx="3926278" cy="2079667"/>
          </a:xfrm>
          <a:prstGeom prst="rect">
            <a:avLst/>
          </a:prstGeom>
          <a:noFill/>
          <a:ln w="9525" algn="ctr">
            <a:solidFill>
              <a:srgbClr val="00A1DE"/>
            </a:solidFill>
            <a:miter lim="800000"/>
            <a:headEnd/>
            <a:tailEnd/>
          </a:ln>
        </p:spPr>
        <p:txBody>
          <a:bodyPr lIns="82040" tIns="41989" rIns="80748" bIns="41989"/>
          <a:lstStyle/>
          <a:p>
            <a:pPr marL="158098" indent="-158098">
              <a:spcBef>
                <a:spcPts val="269"/>
              </a:spcBef>
              <a:spcAft>
                <a:spcPts val="269"/>
              </a:spcAft>
              <a:buFont typeface="Arial" pitchFamily="34" charset="0"/>
              <a:buChar char="•"/>
            </a:pPr>
            <a:r>
              <a:rPr lang="en-GB" sz="1000" dirty="0">
                <a:solidFill>
                  <a:srgbClr val="002060"/>
                </a:solidFill>
                <a:ea typeface="Times New Roman" pitchFamily="18" charset="0"/>
                <a:cs typeface="Tahoma" pitchFamily="34" charset="0"/>
              </a:rPr>
              <a:t>Risk Appetite is the mechanism by which the owners of the firm express to the management of the firm the risk profile they wish to take. This is measured at multiple time horizons</a:t>
            </a:r>
          </a:p>
          <a:p>
            <a:pPr marL="158098" indent="-158098">
              <a:spcBef>
                <a:spcPts val="269"/>
              </a:spcBef>
              <a:spcAft>
                <a:spcPts val="269"/>
              </a:spcAft>
              <a:buFont typeface="Arial" pitchFamily="34" charset="0"/>
              <a:buChar char="•"/>
            </a:pPr>
            <a:r>
              <a:rPr lang="en-GB" sz="1000" dirty="0">
                <a:solidFill>
                  <a:srgbClr val="002060"/>
                </a:solidFill>
                <a:ea typeface="Times New Roman" pitchFamily="18" charset="0"/>
                <a:cs typeface="Tahoma" pitchFamily="34" charset="0"/>
              </a:rPr>
              <a:t>Risk Appetite is both qualitative and quantitative </a:t>
            </a:r>
          </a:p>
          <a:p>
            <a:pPr marL="158098" indent="-158098">
              <a:spcBef>
                <a:spcPts val="269"/>
              </a:spcBef>
              <a:spcAft>
                <a:spcPts val="269"/>
              </a:spcAft>
              <a:buFont typeface="Arial" pitchFamily="34" charset="0"/>
              <a:buChar char="•"/>
            </a:pPr>
            <a:r>
              <a:rPr lang="en-GB" sz="1000" dirty="0">
                <a:solidFill>
                  <a:srgbClr val="002060"/>
                </a:solidFill>
                <a:ea typeface="Times New Roman" pitchFamily="18" charset="0"/>
                <a:cs typeface="Tahoma" pitchFamily="34" charset="0"/>
              </a:rPr>
              <a:t>Risk appetite frameworks provide a pivotal link between strategic objectives of the organisation and its risk management framework and limit structures.</a:t>
            </a:r>
          </a:p>
          <a:p>
            <a:pPr marL="158098" indent="-158098">
              <a:spcBef>
                <a:spcPts val="269"/>
              </a:spcBef>
              <a:spcAft>
                <a:spcPts val="269"/>
              </a:spcAft>
              <a:buFont typeface="Arial" pitchFamily="34" charset="0"/>
              <a:buChar char="•"/>
            </a:pPr>
            <a:r>
              <a:rPr lang="en-GB" sz="1000" dirty="0">
                <a:solidFill>
                  <a:srgbClr val="002060"/>
                </a:solidFill>
                <a:ea typeface="Times New Roman" pitchFamily="18" charset="0"/>
                <a:cs typeface="Tahoma" pitchFamily="34" charset="0"/>
              </a:rPr>
              <a:t>Risk appetite should be cascaded to the business to inform day to day business decisions and become embedded in the firms risk management framework.</a:t>
            </a:r>
          </a:p>
        </p:txBody>
      </p:sp>
      <p:sp>
        <p:nvSpPr>
          <p:cNvPr id="12" name="Rectangle 7"/>
          <p:cNvSpPr>
            <a:spLocks noChangeArrowheads="1"/>
          </p:cNvSpPr>
          <p:nvPr/>
        </p:nvSpPr>
        <p:spPr bwMode="auto">
          <a:xfrm>
            <a:off x="4578494" y="3753204"/>
            <a:ext cx="3926277" cy="267486"/>
          </a:xfrm>
          <a:prstGeom prst="rect">
            <a:avLst/>
          </a:prstGeom>
          <a:solidFill>
            <a:srgbClr val="00A1DE"/>
          </a:solidFill>
          <a:ln w="9525" algn="ctr">
            <a:solidFill>
              <a:srgbClr val="00A1DE"/>
            </a:solidFill>
            <a:miter lim="800000"/>
            <a:headEnd/>
            <a:tailEnd/>
          </a:ln>
        </p:spPr>
        <p:txBody>
          <a:bodyPr lIns="82040" tIns="32299" rIns="82040" bIns="41020" anchor="ctr"/>
          <a:lstStyle/>
          <a:p>
            <a:pPr>
              <a:defRPr/>
            </a:pPr>
            <a:r>
              <a:rPr lang="en-GB" sz="1300" b="1" dirty="0">
                <a:solidFill>
                  <a:schemeClr val="bg1"/>
                </a:solidFill>
                <a:latin typeface="Arial" charset="0"/>
              </a:rPr>
              <a:t>A Deloitte perspective </a:t>
            </a:r>
          </a:p>
        </p:txBody>
      </p:sp>
      <p:sp>
        <p:nvSpPr>
          <p:cNvPr id="13" name="Rectangle 37"/>
          <p:cNvSpPr>
            <a:spLocks noChangeArrowheads="1"/>
          </p:cNvSpPr>
          <p:nvPr/>
        </p:nvSpPr>
        <p:spPr bwMode="auto">
          <a:xfrm>
            <a:off x="354967" y="4117321"/>
            <a:ext cx="3926278" cy="2079667"/>
          </a:xfrm>
          <a:prstGeom prst="rect">
            <a:avLst/>
          </a:prstGeom>
          <a:noFill/>
          <a:ln w="9525" algn="ctr">
            <a:solidFill>
              <a:srgbClr val="00A1DE"/>
            </a:solidFill>
            <a:miter lim="800000"/>
            <a:headEnd/>
            <a:tailEnd/>
          </a:ln>
        </p:spPr>
        <p:txBody>
          <a:bodyPr lIns="82040" tIns="41989" rIns="80748" bIns="41989"/>
          <a:lstStyle/>
          <a:p>
            <a:pPr>
              <a:spcBef>
                <a:spcPts val="269"/>
              </a:spcBef>
              <a:spcAft>
                <a:spcPts val="269"/>
              </a:spcAft>
            </a:pPr>
            <a:r>
              <a:rPr lang="en-GB" sz="1000" dirty="0">
                <a:solidFill>
                  <a:srgbClr val="002060"/>
                </a:solidFill>
                <a:ea typeface="Times New Roman" pitchFamily="18" charset="0"/>
                <a:cs typeface="Tahoma" pitchFamily="34" charset="0"/>
              </a:rPr>
              <a:t>Companies will be viewed as having weak, adequate, strong, or excellent ERM. Companies are expected to:</a:t>
            </a:r>
          </a:p>
          <a:p>
            <a:pPr>
              <a:spcBef>
                <a:spcPts val="269"/>
              </a:spcBef>
              <a:spcAft>
                <a:spcPts val="269"/>
              </a:spcAft>
              <a:buFont typeface="Arial" pitchFamily="34" charset="0"/>
              <a:buChar char="•"/>
            </a:pPr>
            <a:r>
              <a:rPr lang="en-GB" sz="1000" dirty="0">
                <a:solidFill>
                  <a:srgbClr val="002060"/>
                </a:solidFill>
                <a:ea typeface="Times New Roman" pitchFamily="18" charset="0"/>
                <a:cs typeface="Tahoma" pitchFamily="34" charset="0"/>
              </a:rPr>
              <a:t>Knowingly take considered risks and understand that losses are probable. In effect, risk management should provide a company with reasonable grounds to believe that it will be able to manage any events and losses within predetermined bounds.</a:t>
            </a:r>
          </a:p>
          <a:p>
            <a:pPr>
              <a:spcBef>
                <a:spcPts val="269"/>
              </a:spcBef>
              <a:spcAft>
                <a:spcPts val="269"/>
              </a:spcAft>
              <a:buFont typeface="Arial" pitchFamily="34" charset="0"/>
              <a:buChar char="•"/>
            </a:pPr>
            <a:r>
              <a:rPr lang="en-GB" sz="1000" dirty="0">
                <a:solidFill>
                  <a:srgbClr val="002060"/>
                </a:solidFill>
                <a:ea typeface="Times New Roman" pitchFamily="18" charset="0"/>
                <a:cs typeface="Tahoma" pitchFamily="34" charset="0"/>
              </a:rPr>
              <a:t>Measure all of their risks on comparable measures so that the risk-management process of managing risk taking and limiting losses to within company tolerances can be performed across all risks and for the total enterprise.</a:t>
            </a:r>
          </a:p>
          <a:p>
            <a:pPr>
              <a:spcBef>
                <a:spcPts val="269"/>
              </a:spcBef>
              <a:spcAft>
                <a:spcPts val="269"/>
              </a:spcAft>
            </a:pPr>
            <a:endParaRPr lang="en-GB" sz="1000" dirty="0">
              <a:solidFill>
                <a:srgbClr val="002060"/>
              </a:solidFill>
              <a:ea typeface="Times New Roman" pitchFamily="18" charset="0"/>
              <a:cs typeface="Tahoma" pitchFamily="34" charset="0"/>
            </a:endParaRPr>
          </a:p>
          <a:p>
            <a:pPr>
              <a:spcBef>
                <a:spcPts val="269"/>
              </a:spcBef>
              <a:spcAft>
                <a:spcPts val="269"/>
              </a:spcAft>
            </a:pPr>
            <a:endParaRPr lang="en-GB" sz="1000" dirty="0">
              <a:solidFill>
                <a:srgbClr val="002060"/>
              </a:solidFill>
              <a:ea typeface="Times New Roman" pitchFamily="18" charset="0"/>
              <a:cs typeface="Tahoma" pitchFamily="34" charset="0"/>
            </a:endParaRPr>
          </a:p>
        </p:txBody>
      </p:sp>
      <p:sp>
        <p:nvSpPr>
          <p:cNvPr id="14" name="Rectangle 13"/>
          <p:cNvSpPr>
            <a:spLocks noChangeArrowheads="1"/>
          </p:cNvSpPr>
          <p:nvPr/>
        </p:nvSpPr>
        <p:spPr bwMode="auto">
          <a:xfrm>
            <a:off x="354967" y="3756005"/>
            <a:ext cx="3942150" cy="267486"/>
          </a:xfrm>
          <a:prstGeom prst="rect">
            <a:avLst/>
          </a:prstGeom>
          <a:solidFill>
            <a:schemeClr val="accent2"/>
          </a:solidFill>
          <a:ln w="9525" algn="ctr">
            <a:solidFill>
              <a:srgbClr val="00A1DE"/>
            </a:solidFill>
            <a:miter lim="800000"/>
            <a:headEnd/>
            <a:tailEnd/>
          </a:ln>
        </p:spPr>
        <p:txBody>
          <a:bodyPr lIns="82040" tIns="32299" rIns="82040" bIns="41020" anchor="ctr"/>
          <a:lstStyle/>
          <a:p>
            <a:pPr>
              <a:defRPr/>
            </a:pPr>
            <a:r>
              <a:rPr lang="en-GB" sz="1300" b="1" dirty="0">
                <a:solidFill>
                  <a:schemeClr val="bg1"/>
                </a:solidFill>
                <a:latin typeface="Arial" charset="0"/>
              </a:rPr>
              <a:t>S&amp;P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9"/>
          <p:cNvSpPr>
            <a:spLocks noGrp="1"/>
          </p:cNvSpPr>
          <p:nvPr>
            <p:ph type="sldNum" sz="quarter" idx="10"/>
          </p:nvPr>
        </p:nvSpPr>
        <p:spPr bwMode="auto">
          <a:noFill/>
          <a:ln>
            <a:miter lim="800000"/>
            <a:headEnd/>
            <a:tailEnd/>
          </a:ln>
        </p:spPr>
        <p:txBody>
          <a:bodyPr/>
          <a:lstStyle/>
          <a:p>
            <a:pPr defTabSz="914404"/>
            <a:fld id="{45B66A3F-7027-4495-9C67-DAD72D9D37B5}" type="slidenum">
              <a:rPr lang="en-GB"/>
              <a:pPr defTabSz="914404"/>
              <a:t>5</a:t>
            </a:fld>
            <a:endParaRPr lang="en-GB" dirty="0"/>
          </a:p>
        </p:txBody>
      </p:sp>
      <p:sp>
        <p:nvSpPr>
          <p:cNvPr id="11267" name="Rectangle 2"/>
          <p:cNvSpPr>
            <a:spLocks noGrp="1"/>
          </p:cNvSpPr>
          <p:nvPr>
            <p:ph type="title" idx="4294967295"/>
          </p:nvPr>
        </p:nvSpPr>
        <p:spPr/>
        <p:txBody>
          <a:bodyPr/>
          <a:lstStyle/>
          <a:p>
            <a:r>
              <a:rPr lang="en-GB" smtClean="0"/>
              <a:t>Challenges Implementing Risk Appetite</a:t>
            </a:r>
          </a:p>
        </p:txBody>
      </p:sp>
      <p:graphicFrame>
        <p:nvGraphicFramePr>
          <p:cNvPr id="6" name="Table 5"/>
          <p:cNvGraphicFramePr>
            <a:graphicFrameLocks noGrp="1"/>
          </p:cNvGraphicFramePr>
          <p:nvPr/>
        </p:nvGraphicFramePr>
        <p:xfrm>
          <a:off x="350638" y="2041855"/>
          <a:ext cx="8506214" cy="3611759"/>
        </p:xfrm>
        <a:graphic>
          <a:graphicData uri="http://schemas.openxmlformats.org/drawingml/2006/table">
            <a:tbl>
              <a:tblPr/>
              <a:tblGrid>
                <a:gridCol w="1740203"/>
                <a:gridCol w="6766011"/>
              </a:tblGrid>
              <a:tr h="2688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rgbClr val="FFFFFF"/>
                          </a:solidFill>
                          <a:effectLst/>
                          <a:latin typeface="Arial" pitchFamily="34" charset="0"/>
                          <a:cs typeface="Arial" pitchFamily="34" charset="0"/>
                        </a:rPr>
                        <a:t>Challenges</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rgbClr val="FFFFFF"/>
                          </a:solidFill>
                          <a:effectLst/>
                          <a:latin typeface="Arial" pitchFamily="34" charset="0"/>
                          <a:cs typeface="Arial" pitchFamily="34" charset="0"/>
                        </a:rPr>
                        <a:t>Examples of Weaknesses</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4368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rgbClr val="000000"/>
                          </a:solidFill>
                          <a:effectLst/>
                          <a:latin typeface="Arial" pitchFamily="34" charset="0"/>
                          <a:cs typeface="Arial" pitchFamily="34" charset="0"/>
                        </a:rPr>
                        <a:t>Developing Meaningful Risk Appetite</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DD6"/>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200" b="0" i="0" u="none" strike="noStrike" cap="none" normalizeH="0" baseline="0" smtClean="0">
                          <a:ln>
                            <a:noFill/>
                          </a:ln>
                          <a:solidFill>
                            <a:srgbClr val="000000"/>
                          </a:solidFill>
                          <a:effectLst/>
                          <a:latin typeface="Arial" pitchFamily="34" charset="0"/>
                          <a:cs typeface="Arial" pitchFamily="34" charset="0"/>
                        </a:rPr>
                        <a:t>Generic statement by Boards published in annual results but meaningless in practice</a:t>
                      </a:r>
                    </a:p>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200" b="0" i="0" u="none" strike="noStrike" cap="none" normalizeH="0" baseline="0" smtClean="0">
                          <a:ln>
                            <a:noFill/>
                          </a:ln>
                          <a:solidFill>
                            <a:srgbClr val="000000"/>
                          </a:solidFill>
                          <a:effectLst/>
                          <a:latin typeface="Arial" pitchFamily="34" charset="0"/>
                          <a:cs typeface="Arial" pitchFamily="34" charset="0"/>
                        </a:rPr>
                        <a:t>Limit based frameworks where limits are established on ‘experience’, ‘gut-feel’ and ‘expert knowledge’. The result is inconsistent and unconnected to strategy and extreme losses</a:t>
                      </a:r>
                    </a:p>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200" b="0" i="0" u="none" strike="noStrike" cap="none" normalizeH="0" baseline="0" smtClean="0">
                          <a:ln>
                            <a:noFill/>
                          </a:ln>
                          <a:solidFill>
                            <a:srgbClr val="000000"/>
                          </a:solidFill>
                          <a:effectLst/>
                          <a:latin typeface="Arial" pitchFamily="34" charset="0"/>
                          <a:cs typeface="Arial" pitchFamily="34" charset="0"/>
                        </a:rPr>
                        <a:t>Statements of ‘high’, ‘medium’ and ‘low’ appetite but without any definition of what these mean</a:t>
                      </a:r>
                    </a:p>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200" b="0" i="0" u="none" strike="noStrike" cap="none" normalizeH="0" baseline="0" smtClean="0">
                          <a:ln>
                            <a:noFill/>
                          </a:ln>
                          <a:solidFill>
                            <a:srgbClr val="000000"/>
                          </a:solidFill>
                          <a:effectLst/>
                          <a:latin typeface="Arial" pitchFamily="34" charset="0"/>
                          <a:cs typeface="Arial" pitchFamily="34" charset="0"/>
                        </a:rPr>
                        <a:t>Lack of clarity in statements of what the firm ‘won’t do’, and loose definitions of what the firm ‘will do’</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DD6"/>
                    </a:solidFill>
                  </a:tcPr>
                </a:tc>
              </a:tr>
              <a:tr h="19060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rgbClr val="000000"/>
                          </a:solidFill>
                          <a:effectLst/>
                          <a:latin typeface="Arial" pitchFamily="34" charset="0"/>
                          <a:cs typeface="Arial" pitchFamily="34" charset="0"/>
                        </a:rPr>
                        <a:t>Embedding Risk Appetite</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C"/>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200" b="0" i="0" u="none" strike="noStrike" cap="none" normalizeH="0" baseline="0" smtClean="0">
                          <a:ln>
                            <a:noFill/>
                          </a:ln>
                          <a:solidFill>
                            <a:srgbClr val="000000"/>
                          </a:solidFill>
                          <a:effectLst/>
                          <a:latin typeface="Arial" pitchFamily="34" charset="0"/>
                          <a:cs typeface="Arial" pitchFamily="34" charset="0"/>
                        </a:rPr>
                        <a:t>Lack of linkage between the quantification of risk appetite and the internal capital framework or stress testing</a:t>
                      </a:r>
                    </a:p>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200" b="0" i="0" u="none" strike="noStrike" cap="none" normalizeH="0" baseline="0" smtClean="0">
                          <a:ln>
                            <a:noFill/>
                          </a:ln>
                          <a:solidFill>
                            <a:srgbClr val="000000"/>
                          </a:solidFill>
                          <a:effectLst/>
                          <a:latin typeface="Arial" pitchFamily="34" charset="0"/>
                          <a:cs typeface="Arial" pitchFamily="34" charset="0"/>
                        </a:rPr>
                        <a:t>Cottage industries producing KPIs and KRIs. Little or no link to appetite statements and a heavy focus on lag (rather than lead) indicators </a:t>
                      </a:r>
                    </a:p>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200" b="0" i="0" u="none" strike="noStrike" cap="none" normalizeH="0" baseline="0" smtClean="0">
                          <a:ln>
                            <a:noFill/>
                          </a:ln>
                          <a:solidFill>
                            <a:srgbClr val="000000"/>
                          </a:solidFill>
                          <a:effectLst/>
                          <a:latin typeface="Arial" pitchFamily="34" charset="0"/>
                          <a:cs typeface="Arial" pitchFamily="34" charset="0"/>
                        </a:rPr>
                        <a:t>Lack of operational linkage between the risk appetite statements made and the operation of the firm, i.e. translating Risk Appetite from a written document into commercial decisions</a:t>
                      </a:r>
                    </a:p>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200" b="0" i="0" u="none" strike="noStrike" cap="none" normalizeH="0" baseline="0" smtClean="0">
                          <a:ln>
                            <a:noFill/>
                          </a:ln>
                          <a:solidFill>
                            <a:srgbClr val="000000"/>
                          </a:solidFill>
                          <a:effectLst/>
                          <a:latin typeface="Arial" pitchFamily="34" charset="0"/>
                          <a:cs typeface="Arial" pitchFamily="34" charset="0"/>
                        </a:rPr>
                        <a:t>Firms and Boards playing lip-service, i.e. because the regulator insists organisations have it</a:t>
                      </a:r>
                    </a:p>
                  </a:txBody>
                  <a:tcPr marL="83114" marR="83114" marT="40333" marB="403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C"/>
                    </a:solidFill>
                  </a:tcPr>
                </a:tc>
              </a:tr>
            </a:tbl>
          </a:graphicData>
        </a:graphic>
      </p:graphicFrame>
      <p:sp>
        <p:nvSpPr>
          <p:cNvPr id="9" name="Text Box 22"/>
          <p:cNvSpPr txBox="1">
            <a:spLocks noChangeArrowheads="1"/>
          </p:cNvSpPr>
          <p:nvPr/>
        </p:nvSpPr>
        <p:spPr bwMode="auto">
          <a:xfrm>
            <a:off x="350638" y="1018127"/>
            <a:ext cx="8542288" cy="1092591"/>
          </a:xfrm>
          <a:prstGeom prst="rect">
            <a:avLst/>
          </a:prstGeom>
          <a:noFill/>
          <a:ln w="9525" algn="ctr">
            <a:solidFill>
              <a:schemeClr val="accent2"/>
            </a:solidFill>
            <a:miter lim="800000"/>
            <a:headEnd/>
            <a:tailEnd/>
          </a:ln>
        </p:spPr>
        <p:txBody>
          <a:bodyPr lIns="91426" tIns="45712" rIns="91426" bIns="45712">
            <a:spAutoFit/>
          </a:bodyPr>
          <a:lstStyle/>
          <a:p>
            <a:pPr>
              <a:spcBef>
                <a:spcPct val="50000"/>
              </a:spcBef>
              <a:defRPr/>
            </a:pPr>
            <a:r>
              <a:rPr lang="en-GB" sz="1300" dirty="0">
                <a:solidFill>
                  <a:srgbClr val="000000"/>
                </a:solidFill>
                <a:cs typeface="Arial" charset="0"/>
              </a:rPr>
              <a:t>Many firms will face a number of challenges around the development of their risk appetite, particularly ensuring it is:</a:t>
            </a:r>
          </a:p>
          <a:p>
            <a:pPr marL="159522" indent="-159522">
              <a:spcBef>
                <a:spcPct val="50000"/>
              </a:spcBef>
              <a:buFont typeface="Arial" pitchFamily="34" charset="0"/>
              <a:buChar char="•"/>
              <a:defRPr/>
            </a:pPr>
            <a:r>
              <a:rPr lang="en-GB" sz="1300" b="1" dirty="0">
                <a:solidFill>
                  <a:srgbClr val="000000"/>
                </a:solidFill>
                <a:cs typeface="Arial" charset="0"/>
              </a:rPr>
              <a:t>meaningful </a:t>
            </a:r>
            <a:r>
              <a:rPr lang="en-GB" sz="1300" dirty="0">
                <a:solidFill>
                  <a:srgbClr val="000000"/>
                </a:solidFill>
                <a:cs typeface="Arial" charset="0"/>
              </a:rPr>
              <a:t>across a number of metrics and at an appropriate level of granularity, and</a:t>
            </a:r>
          </a:p>
          <a:p>
            <a:pPr marL="159522" indent="-159522">
              <a:spcBef>
                <a:spcPct val="50000"/>
              </a:spcBef>
              <a:buFont typeface="Arial" pitchFamily="34" charset="0"/>
              <a:buChar char="•"/>
              <a:defRPr/>
            </a:pPr>
            <a:r>
              <a:rPr lang="en-GB" sz="1300" b="1" dirty="0">
                <a:solidFill>
                  <a:srgbClr val="000000"/>
                </a:solidFill>
                <a:cs typeface="Arial" charset="0"/>
              </a:rPr>
              <a:t>embedded </a:t>
            </a:r>
            <a:r>
              <a:rPr lang="en-GB" sz="1300" dirty="0">
                <a:solidFill>
                  <a:srgbClr val="000000"/>
                </a:solidFill>
                <a:cs typeface="Arial" charset="0"/>
              </a:rPr>
              <a:t>within the day-to-day running of the business.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9"/>
          <p:cNvSpPr>
            <a:spLocks noGrp="1"/>
          </p:cNvSpPr>
          <p:nvPr>
            <p:ph type="sldNum" sz="quarter" idx="10"/>
          </p:nvPr>
        </p:nvSpPr>
        <p:spPr bwMode="auto">
          <a:xfrm>
            <a:off x="415571" y="5879086"/>
            <a:ext cx="282819" cy="144247"/>
          </a:xfrm>
          <a:noFill/>
          <a:ln>
            <a:miter lim="800000"/>
            <a:headEnd/>
            <a:tailEnd/>
          </a:ln>
        </p:spPr>
        <p:txBody>
          <a:bodyPr/>
          <a:lstStyle/>
          <a:p>
            <a:pPr defTabSz="914404"/>
            <a:fld id="{100E404D-89E3-487C-8D7B-06212084208E}" type="slidenum">
              <a:rPr lang="en-GB"/>
              <a:pPr defTabSz="914404"/>
              <a:t>6</a:t>
            </a:fld>
            <a:endParaRPr lang="en-GB" dirty="0"/>
          </a:p>
        </p:txBody>
      </p:sp>
      <p:sp>
        <p:nvSpPr>
          <p:cNvPr id="12291" name="Rectangle 2"/>
          <p:cNvSpPr>
            <a:spLocks noGrp="1"/>
          </p:cNvSpPr>
          <p:nvPr>
            <p:ph type="title" idx="4294967295"/>
          </p:nvPr>
        </p:nvSpPr>
        <p:spPr/>
        <p:txBody>
          <a:bodyPr/>
          <a:lstStyle/>
          <a:p>
            <a:r>
              <a:rPr lang="en-GB" smtClean="0"/>
              <a:t>Current Industry Approaches</a:t>
            </a:r>
          </a:p>
        </p:txBody>
      </p:sp>
      <p:sp>
        <p:nvSpPr>
          <p:cNvPr id="12292" name="AutoShape 3"/>
          <p:cNvSpPr>
            <a:spLocks noChangeArrowheads="1"/>
          </p:cNvSpPr>
          <p:nvPr/>
        </p:nvSpPr>
        <p:spPr bwMode="auto">
          <a:xfrm>
            <a:off x="386712" y="1474674"/>
            <a:ext cx="1782049" cy="583987"/>
          </a:xfrm>
          <a:prstGeom prst="homePlate">
            <a:avLst>
              <a:gd name="adj" fmla="val 18771"/>
            </a:avLst>
          </a:prstGeom>
          <a:solidFill>
            <a:srgbClr val="00A1DE"/>
          </a:solidFill>
          <a:ln w="9525">
            <a:noFill/>
            <a:miter lim="800000"/>
            <a:headEnd/>
            <a:tailEnd/>
          </a:ln>
        </p:spPr>
        <p:txBody>
          <a:bodyPr lIns="82040" tIns="41020" rIns="82040" bIns="41020" anchor="ctr"/>
          <a:lstStyle/>
          <a:p>
            <a:r>
              <a:rPr lang="en-GB" sz="1300" dirty="0">
                <a:solidFill>
                  <a:schemeClr val="bg1"/>
                </a:solidFill>
              </a:rPr>
              <a:t>Risk Appetite frameworks are not in place</a:t>
            </a:r>
          </a:p>
        </p:txBody>
      </p:sp>
      <p:sp>
        <p:nvSpPr>
          <p:cNvPr id="12293" name="AutoShape 3"/>
          <p:cNvSpPr>
            <a:spLocks noChangeArrowheads="1"/>
          </p:cNvSpPr>
          <p:nvPr/>
        </p:nvSpPr>
        <p:spPr bwMode="auto">
          <a:xfrm>
            <a:off x="386712" y="2908734"/>
            <a:ext cx="1782049" cy="583987"/>
          </a:xfrm>
          <a:prstGeom prst="homePlate">
            <a:avLst>
              <a:gd name="adj" fmla="val 18771"/>
            </a:avLst>
          </a:prstGeom>
          <a:solidFill>
            <a:srgbClr val="00A1DE"/>
          </a:solidFill>
          <a:ln w="9525">
            <a:noFill/>
            <a:miter lim="800000"/>
            <a:headEnd/>
            <a:tailEnd/>
          </a:ln>
        </p:spPr>
        <p:txBody>
          <a:bodyPr lIns="82040" tIns="41020" rIns="82040" bIns="41020" anchor="ctr"/>
          <a:lstStyle/>
          <a:p>
            <a:r>
              <a:rPr lang="en-GB" sz="1300" dirty="0">
                <a:solidFill>
                  <a:schemeClr val="bg1"/>
                </a:solidFill>
              </a:rPr>
              <a:t>External inputs and benchmarking</a:t>
            </a:r>
          </a:p>
        </p:txBody>
      </p:sp>
      <p:sp>
        <p:nvSpPr>
          <p:cNvPr id="12294" name="AutoShape 3"/>
          <p:cNvSpPr>
            <a:spLocks noChangeArrowheads="1"/>
          </p:cNvSpPr>
          <p:nvPr/>
        </p:nvSpPr>
        <p:spPr bwMode="auto">
          <a:xfrm>
            <a:off x="386712" y="4366600"/>
            <a:ext cx="1782049" cy="582587"/>
          </a:xfrm>
          <a:prstGeom prst="homePlate">
            <a:avLst>
              <a:gd name="adj" fmla="val 18816"/>
            </a:avLst>
          </a:prstGeom>
          <a:solidFill>
            <a:srgbClr val="00A1DE"/>
          </a:solidFill>
          <a:ln w="9525">
            <a:noFill/>
            <a:miter lim="800000"/>
            <a:headEnd/>
            <a:tailEnd/>
          </a:ln>
        </p:spPr>
        <p:txBody>
          <a:bodyPr lIns="82040" tIns="41020" rIns="82040" bIns="41020" anchor="ctr"/>
          <a:lstStyle/>
          <a:p>
            <a:r>
              <a:rPr lang="en-GB" sz="1300" dirty="0">
                <a:solidFill>
                  <a:schemeClr val="bg1"/>
                </a:solidFill>
              </a:rPr>
              <a:t>No linkage between ICA models and Appetite</a:t>
            </a:r>
          </a:p>
        </p:txBody>
      </p:sp>
      <p:sp>
        <p:nvSpPr>
          <p:cNvPr id="12295" name="AutoShape 3"/>
          <p:cNvSpPr>
            <a:spLocks noChangeArrowheads="1"/>
          </p:cNvSpPr>
          <p:nvPr/>
        </p:nvSpPr>
        <p:spPr bwMode="auto">
          <a:xfrm>
            <a:off x="386712" y="5131246"/>
            <a:ext cx="1782049" cy="582587"/>
          </a:xfrm>
          <a:prstGeom prst="homePlate">
            <a:avLst>
              <a:gd name="adj" fmla="val 18816"/>
            </a:avLst>
          </a:prstGeom>
          <a:solidFill>
            <a:srgbClr val="00A1DE"/>
          </a:solidFill>
          <a:ln w="9525">
            <a:noFill/>
            <a:miter lim="800000"/>
            <a:headEnd/>
            <a:tailEnd/>
          </a:ln>
        </p:spPr>
        <p:txBody>
          <a:bodyPr lIns="82040" tIns="41020" rIns="82040" bIns="41020" anchor="ctr"/>
          <a:lstStyle/>
          <a:p>
            <a:r>
              <a:rPr lang="en-GB" sz="1300" dirty="0">
                <a:solidFill>
                  <a:schemeClr val="bg1"/>
                </a:solidFill>
              </a:rPr>
              <a:t>No obvious sponsor or driver, e.g. CRO</a:t>
            </a:r>
          </a:p>
        </p:txBody>
      </p:sp>
      <p:sp>
        <p:nvSpPr>
          <p:cNvPr id="12296" name="AutoShape 3"/>
          <p:cNvSpPr>
            <a:spLocks noChangeArrowheads="1"/>
          </p:cNvSpPr>
          <p:nvPr/>
        </p:nvSpPr>
        <p:spPr bwMode="auto">
          <a:xfrm>
            <a:off x="386712" y="3594953"/>
            <a:ext cx="1782049" cy="582587"/>
          </a:xfrm>
          <a:prstGeom prst="homePlate">
            <a:avLst>
              <a:gd name="adj" fmla="val 18816"/>
            </a:avLst>
          </a:prstGeom>
          <a:solidFill>
            <a:srgbClr val="00A1DE"/>
          </a:solidFill>
          <a:ln w="9525">
            <a:noFill/>
            <a:miter lim="800000"/>
            <a:headEnd/>
            <a:tailEnd/>
          </a:ln>
        </p:spPr>
        <p:txBody>
          <a:bodyPr lIns="82040" tIns="41020" rIns="82040" bIns="41020" anchor="ctr"/>
          <a:lstStyle/>
          <a:p>
            <a:r>
              <a:rPr lang="en-GB" sz="1300" dirty="0">
                <a:solidFill>
                  <a:schemeClr val="bg1"/>
                </a:solidFill>
              </a:rPr>
              <a:t>Long term risks make appetite complicated</a:t>
            </a:r>
          </a:p>
        </p:txBody>
      </p:sp>
      <p:sp>
        <p:nvSpPr>
          <p:cNvPr id="12297" name="AutoShape 3"/>
          <p:cNvSpPr>
            <a:spLocks noChangeArrowheads="1"/>
          </p:cNvSpPr>
          <p:nvPr/>
        </p:nvSpPr>
        <p:spPr bwMode="auto">
          <a:xfrm>
            <a:off x="386712" y="2167895"/>
            <a:ext cx="1782049" cy="582587"/>
          </a:xfrm>
          <a:prstGeom prst="homePlate">
            <a:avLst>
              <a:gd name="adj" fmla="val 18816"/>
            </a:avLst>
          </a:prstGeom>
          <a:solidFill>
            <a:srgbClr val="00A1DE"/>
          </a:solidFill>
          <a:ln w="9525">
            <a:noFill/>
            <a:miter lim="800000"/>
            <a:headEnd/>
            <a:tailEnd/>
          </a:ln>
        </p:spPr>
        <p:txBody>
          <a:bodyPr lIns="82040" tIns="41020" rIns="82040" bIns="41020" anchor="ctr"/>
          <a:lstStyle/>
          <a:p>
            <a:r>
              <a:rPr lang="en-GB" sz="1300" dirty="0">
                <a:solidFill>
                  <a:schemeClr val="bg1"/>
                </a:solidFill>
              </a:rPr>
              <a:t>Solvency II and FSA is driving thinking</a:t>
            </a:r>
          </a:p>
        </p:txBody>
      </p:sp>
      <p:sp>
        <p:nvSpPr>
          <p:cNvPr id="14" name="Content Placeholder 2"/>
          <p:cNvSpPr>
            <a:spLocks noGrp="1"/>
          </p:cNvSpPr>
          <p:nvPr>
            <p:ph idx="1"/>
          </p:nvPr>
        </p:nvSpPr>
        <p:spPr>
          <a:xfrm>
            <a:off x="2233693" y="1474673"/>
            <a:ext cx="6429803" cy="677108"/>
          </a:xfrm>
        </p:spPr>
        <p:txBody>
          <a:bodyPr>
            <a:spAutoFit/>
          </a:bodyPr>
          <a:lstStyle/>
          <a:p>
            <a:pPr indent="-179462">
              <a:spcBef>
                <a:spcPts val="269"/>
              </a:spcBef>
              <a:buFont typeface="Arial" pitchFamily="34" charset="0"/>
              <a:buChar char="•"/>
              <a:defRPr/>
            </a:pPr>
            <a:r>
              <a:rPr lang="en-GB" sz="1300" dirty="0">
                <a:solidFill>
                  <a:srgbClr val="002776"/>
                </a:solidFill>
              </a:rPr>
              <a:t>Firms all have some form of Appetite statements</a:t>
            </a:r>
          </a:p>
          <a:p>
            <a:pPr indent="-179462">
              <a:spcBef>
                <a:spcPts val="269"/>
              </a:spcBef>
              <a:buFont typeface="Arial" pitchFamily="34" charset="0"/>
              <a:buChar char="•"/>
              <a:defRPr/>
            </a:pPr>
            <a:r>
              <a:rPr lang="en-GB" sz="1300" dirty="0">
                <a:solidFill>
                  <a:srgbClr val="002776"/>
                </a:solidFill>
              </a:rPr>
              <a:t>We are not aware of many firms who have in place a robust Risk Appetite</a:t>
            </a:r>
            <a:r>
              <a:rPr lang="en-GB" sz="1300" u="sng" dirty="0">
                <a:solidFill>
                  <a:srgbClr val="002776"/>
                </a:solidFill>
              </a:rPr>
              <a:t> framework</a:t>
            </a:r>
          </a:p>
        </p:txBody>
      </p:sp>
      <p:sp>
        <p:nvSpPr>
          <p:cNvPr id="15" name="Content Placeholder 2"/>
          <p:cNvSpPr>
            <a:spLocks noGrp="1"/>
          </p:cNvSpPr>
          <p:nvPr>
            <p:ph idx="1"/>
          </p:nvPr>
        </p:nvSpPr>
        <p:spPr>
          <a:xfrm>
            <a:off x="220772" y="844471"/>
            <a:ext cx="8507657" cy="200055"/>
          </a:xfrm>
        </p:spPr>
        <p:txBody>
          <a:bodyPr>
            <a:spAutoFit/>
          </a:bodyPr>
          <a:lstStyle/>
          <a:p>
            <a:pPr marL="165219" indent="-1425">
              <a:spcBef>
                <a:spcPts val="269"/>
              </a:spcBef>
              <a:defRPr/>
            </a:pPr>
            <a:r>
              <a:rPr lang="en-GB" sz="1300" dirty="0">
                <a:solidFill>
                  <a:srgbClr val="002776"/>
                </a:solidFill>
              </a:rPr>
              <a:t>The insurance industry is  slowly finding its way into Risk Appetite. Solvency II provides considerable impetuous.</a:t>
            </a:r>
          </a:p>
        </p:txBody>
      </p:sp>
      <p:sp>
        <p:nvSpPr>
          <p:cNvPr id="16" name="Content Placeholder 2"/>
          <p:cNvSpPr>
            <a:spLocks noGrp="1"/>
          </p:cNvSpPr>
          <p:nvPr>
            <p:ph idx="1"/>
          </p:nvPr>
        </p:nvSpPr>
        <p:spPr>
          <a:xfrm>
            <a:off x="2233693" y="2908733"/>
            <a:ext cx="6429803" cy="477054"/>
          </a:xfrm>
        </p:spPr>
        <p:txBody>
          <a:bodyPr>
            <a:spAutoFit/>
          </a:bodyPr>
          <a:lstStyle/>
          <a:p>
            <a:pPr indent="-179462">
              <a:spcBef>
                <a:spcPts val="269"/>
              </a:spcBef>
              <a:buFont typeface="Arial" pitchFamily="34" charset="0"/>
              <a:buChar char="•"/>
              <a:defRPr/>
            </a:pPr>
            <a:r>
              <a:rPr lang="en-GB" sz="1300" dirty="0">
                <a:solidFill>
                  <a:srgbClr val="002776"/>
                </a:solidFill>
              </a:rPr>
              <a:t>Firms are reaching out to consultants to provide intellectual input </a:t>
            </a:r>
          </a:p>
          <a:p>
            <a:pPr indent="-179462">
              <a:spcBef>
                <a:spcPts val="269"/>
              </a:spcBef>
              <a:buFont typeface="Arial" pitchFamily="34" charset="0"/>
              <a:buChar char="•"/>
              <a:defRPr/>
            </a:pPr>
            <a:r>
              <a:rPr lang="en-GB" sz="1300" dirty="0">
                <a:solidFill>
                  <a:srgbClr val="002776"/>
                </a:solidFill>
              </a:rPr>
              <a:t>Appetite is increasingly included as a work stream within Solvency II programmes</a:t>
            </a:r>
          </a:p>
        </p:txBody>
      </p:sp>
      <p:sp>
        <p:nvSpPr>
          <p:cNvPr id="18" name="Content Placeholder 2"/>
          <p:cNvSpPr>
            <a:spLocks noGrp="1"/>
          </p:cNvSpPr>
          <p:nvPr>
            <p:ph idx="1"/>
          </p:nvPr>
        </p:nvSpPr>
        <p:spPr>
          <a:xfrm>
            <a:off x="2233693" y="3610358"/>
            <a:ext cx="6429803" cy="907941"/>
          </a:xfrm>
        </p:spPr>
        <p:txBody>
          <a:bodyPr>
            <a:spAutoFit/>
          </a:bodyPr>
          <a:lstStyle/>
          <a:p>
            <a:pPr indent="-179462">
              <a:spcBef>
                <a:spcPts val="269"/>
              </a:spcBef>
              <a:buFont typeface="Arial" pitchFamily="34" charset="0"/>
              <a:buChar char="•"/>
              <a:defRPr/>
            </a:pPr>
            <a:r>
              <a:rPr lang="en-GB" sz="1300" dirty="0">
                <a:solidFill>
                  <a:srgbClr val="002776"/>
                </a:solidFill>
              </a:rPr>
              <a:t>Long terms insurance risks potentially make appetite more complicated than banking </a:t>
            </a:r>
          </a:p>
          <a:p>
            <a:pPr indent="-179462">
              <a:spcBef>
                <a:spcPts val="269"/>
              </a:spcBef>
              <a:buFont typeface="Arial" pitchFamily="34" charset="0"/>
              <a:buChar char="•"/>
              <a:defRPr/>
            </a:pPr>
            <a:r>
              <a:rPr lang="en-GB" sz="1300" dirty="0">
                <a:solidFill>
                  <a:srgbClr val="002776"/>
                </a:solidFill>
              </a:rPr>
              <a:t>The same complication should demand a robust approach to setting appetite for risks</a:t>
            </a:r>
          </a:p>
        </p:txBody>
      </p:sp>
      <p:sp>
        <p:nvSpPr>
          <p:cNvPr id="19" name="Content Placeholder 2"/>
          <p:cNvSpPr>
            <a:spLocks noGrp="1"/>
          </p:cNvSpPr>
          <p:nvPr>
            <p:ph idx="1"/>
          </p:nvPr>
        </p:nvSpPr>
        <p:spPr>
          <a:xfrm>
            <a:off x="2233693" y="4366600"/>
            <a:ext cx="6429803" cy="677108"/>
          </a:xfrm>
        </p:spPr>
        <p:txBody>
          <a:bodyPr>
            <a:spAutoFit/>
          </a:bodyPr>
          <a:lstStyle/>
          <a:p>
            <a:pPr indent="-179462">
              <a:spcBef>
                <a:spcPts val="269"/>
              </a:spcBef>
              <a:buFont typeface="Arial" pitchFamily="34" charset="0"/>
              <a:buChar char="•"/>
              <a:defRPr/>
            </a:pPr>
            <a:r>
              <a:rPr lang="en-GB" sz="1300" dirty="0">
                <a:solidFill>
                  <a:srgbClr val="002776"/>
                </a:solidFill>
              </a:rPr>
              <a:t>Existing Appetite frameworks are operated without reference to or input from risk drivers within the capital model. </a:t>
            </a:r>
          </a:p>
          <a:p>
            <a:pPr indent="-179462">
              <a:spcBef>
                <a:spcPts val="269"/>
              </a:spcBef>
              <a:buFont typeface="Arial" pitchFamily="34" charset="0"/>
              <a:buChar char="•"/>
              <a:defRPr/>
            </a:pPr>
            <a:r>
              <a:rPr lang="en-GB" sz="1300" dirty="0">
                <a:solidFill>
                  <a:srgbClr val="002776"/>
                </a:solidFill>
              </a:rPr>
              <a:t>Volatility or earnings at risk should be drawn from the same model as the capital</a:t>
            </a:r>
          </a:p>
        </p:txBody>
      </p:sp>
      <p:sp>
        <p:nvSpPr>
          <p:cNvPr id="20" name="Content Placeholder 2"/>
          <p:cNvSpPr>
            <a:spLocks noGrp="1"/>
          </p:cNvSpPr>
          <p:nvPr>
            <p:ph idx="1"/>
          </p:nvPr>
        </p:nvSpPr>
        <p:spPr>
          <a:xfrm>
            <a:off x="2233693" y="2183301"/>
            <a:ext cx="6429803" cy="492443"/>
          </a:xfrm>
        </p:spPr>
        <p:txBody>
          <a:bodyPr>
            <a:spAutoFit/>
          </a:bodyPr>
          <a:lstStyle/>
          <a:p>
            <a:pPr indent="-179462">
              <a:spcBef>
                <a:spcPts val="269"/>
              </a:spcBef>
              <a:buFont typeface="Arial" pitchFamily="34" charset="0"/>
              <a:buChar char="•"/>
              <a:defRPr/>
            </a:pPr>
            <a:r>
              <a:rPr lang="en-GB" sz="1300" dirty="0">
                <a:solidFill>
                  <a:srgbClr val="002776"/>
                </a:solidFill>
              </a:rPr>
              <a:t>FSA Arrow reviews are increasingly focusing on risk appetite </a:t>
            </a:r>
          </a:p>
          <a:p>
            <a:pPr indent="-179462">
              <a:spcBef>
                <a:spcPts val="269"/>
              </a:spcBef>
              <a:buFont typeface="Arial" pitchFamily="34" charset="0"/>
              <a:buChar char="•"/>
              <a:defRPr/>
            </a:pPr>
            <a:r>
              <a:rPr lang="en-GB" sz="1300" dirty="0">
                <a:solidFill>
                  <a:srgbClr val="002776"/>
                </a:solidFill>
              </a:rPr>
              <a:t>Solvency II strongly establishes the requirement without providing any detail </a:t>
            </a:r>
          </a:p>
        </p:txBody>
      </p:sp>
      <p:sp>
        <p:nvSpPr>
          <p:cNvPr id="21" name="Content Placeholder 2"/>
          <p:cNvSpPr>
            <a:spLocks noGrp="1"/>
          </p:cNvSpPr>
          <p:nvPr>
            <p:ph idx="1"/>
          </p:nvPr>
        </p:nvSpPr>
        <p:spPr>
          <a:xfrm>
            <a:off x="2233693" y="5131246"/>
            <a:ext cx="6429803" cy="907941"/>
          </a:xfrm>
        </p:spPr>
        <p:txBody>
          <a:bodyPr>
            <a:spAutoFit/>
          </a:bodyPr>
          <a:lstStyle/>
          <a:p>
            <a:pPr indent="-179462">
              <a:spcBef>
                <a:spcPts val="269"/>
              </a:spcBef>
              <a:buFont typeface="Arial" pitchFamily="34" charset="0"/>
              <a:buChar char="•"/>
              <a:defRPr/>
            </a:pPr>
            <a:r>
              <a:rPr lang="en-GB" sz="1300" dirty="0">
                <a:solidFill>
                  <a:srgbClr val="002776"/>
                </a:solidFill>
              </a:rPr>
              <a:t>Few firms contain a CRO with holistic risk responsibilities – these individuals drive Appetite frameworks within banks. This is not a Chief Actuary mind set.</a:t>
            </a:r>
          </a:p>
          <a:p>
            <a:pPr indent="-179462">
              <a:spcBef>
                <a:spcPts val="269"/>
              </a:spcBef>
              <a:buFont typeface="Arial" pitchFamily="34" charset="0"/>
              <a:buChar char="•"/>
              <a:defRPr/>
            </a:pPr>
            <a:r>
              <a:rPr lang="en-GB" sz="1300" dirty="0">
                <a:solidFill>
                  <a:srgbClr val="002776"/>
                </a:solidFill>
              </a:rPr>
              <a:t>Solvency II requires firms to think as Groups not just legal entities. How will firms complete a Group-wide ORSA without a robust Appetite framework?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9"/>
          <p:cNvSpPr>
            <a:spLocks noGrp="1"/>
          </p:cNvSpPr>
          <p:nvPr>
            <p:ph type="sldNum" sz="quarter" idx="10"/>
          </p:nvPr>
        </p:nvSpPr>
        <p:spPr bwMode="auto">
          <a:noFill/>
          <a:ln>
            <a:miter lim="800000"/>
            <a:headEnd/>
            <a:tailEnd/>
          </a:ln>
        </p:spPr>
        <p:txBody>
          <a:bodyPr/>
          <a:lstStyle/>
          <a:p>
            <a:pPr defTabSz="914404"/>
            <a:fld id="{FDC0DED8-9B96-44D5-BE7D-810D28E28926}" type="slidenum">
              <a:rPr lang="en-GB"/>
              <a:pPr defTabSz="914404"/>
              <a:t>7</a:t>
            </a:fld>
            <a:endParaRPr lang="en-GB" dirty="0"/>
          </a:p>
        </p:txBody>
      </p:sp>
      <p:sp>
        <p:nvSpPr>
          <p:cNvPr id="13315" name="Rectangle 2"/>
          <p:cNvSpPr>
            <a:spLocks noGrp="1"/>
          </p:cNvSpPr>
          <p:nvPr>
            <p:ph type="title" idx="4294967295"/>
          </p:nvPr>
        </p:nvSpPr>
        <p:spPr/>
        <p:txBody>
          <a:bodyPr/>
          <a:lstStyle/>
          <a:p>
            <a:r>
              <a:rPr lang="en-GB" smtClean="0"/>
              <a:t>Metrics – It’s not just about capital!</a:t>
            </a:r>
          </a:p>
        </p:txBody>
      </p:sp>
      <p:sp>
        <p:nvSpPr>
          <p:cNvPr id="13316" name="Rectangle 3"/>
          <p:cNvSpPr>
            <a:spLocks noGrp="1"/>
          </p:cNvSpPr>
          <p:nvPr>
            <p:ph type="body" idx="4294967295"/>
          </p:nvPr>
        </p:nvSpPr>
        <p:spPr>
          <a:xfrm>
            <a:off x="480505" y="1159573"/>
            <a:ext cx="5196077" cy="5219474"/>
          </a:xfrm>
        </p:spPr>
        <p:txBody>
          <a:bodyPr/>
          <a:lstStyle/>
          <a:p>
            <a:pPr>
              <a:spcAft>
                <a:spcPts val="1077"/>
              </a:spcAft>
              <a:buFont typeface="Arial" pitchFamily="34" charset="0"/>
              <a:buChar char="•"/>
            </a:pPr>
            <a:r>
              <a:rPr lang="en-GB" sz="1600" dirty="0" smtClean="0"/>
              <a:t>To date, many life companies have only used a capital metric to define their risk appetite. </a:t>
            </a:r>
          </a:p>
          <a:p>
            <a:pPr>
              <a:spcAft>
                <a:spcPts val="1077"/>
              </a:spcAft>
              <a:buFont typeface="Arial" pitchFamily="34" charset="0"/>
              <a:buChar char="•"/>
            </a:pPr>
            <a:r>
              <a:rPr lang="en-GB" sz="1600" dirty="0" smtClean="0"/>
              <a:t>For example, firms have defined risk appetite as having sufficient capital to cover its internal capital requirements based on a particular credit rating (e.g. AA).  </a:t>
            </a:r>
          </a:p>
          <a:p>
            <a:pPr>
              <a:spcAft>
                <a:spcPts val="1077"/>
              </a:spcAft>
              <a:buFont typeface="Arial" pitchFamily="34" charset="0"/>
              <a:buChar char="•"/>
            </a:pPr>
            <a:r>
              <a:rPr lang="en-GB" sz="1600" dirty="0" smtClean="0"/>
              <a:t>A capital metric focuses on preservation of policyholder benefits without providing sufficient insight into how the risks can be managed to meet the broader business objectives. </a:t>
            </a:r>
          </a:p>
          <a:p>
            <a:pPr>
              <a:spcAft>
                <a:spcPts val="1077"/>
              </a:spcAft>
              <a:buFont typeface="Arial" pitchFamily="34" charset="0"/>
              <a:buChar char="•"/>
            </a:pPr>
            <a:r>
              <a:rPr lang="en-GB" sz="1600" dirty="0" smtClean="0"/>
              <a:t>Including other value metrics in the framework, such as earnings or </a:t>
            </a:r>
            <a:r>
              <a:rPr lang="en-GB" sz="1600" dirty="0" err="1" smtClean="0"/>
              <a:t>cashflow</a:t>
            </a:r>
            <a:r>
              <a:rPr lang="en-GB" sz="1600" dirty="0" smtClean="0"/>
              <a:t>, allows a firm to set its risk appetite more broadly and ensures a clearer link to business objectives.</a:t>
            </a:r>
          </a:p>
        </p:txBody>
      </p:sp>
      <p:graphicFrame>
        <p:nvGraphicFramePr>
          <p:cNvPr id="6" name="Diagram 5"/>
          <p:cNvGraphicFramePr/>
          <p:nvPr/>
        </p:nvGraphicFramePr>
        <p:xfrm>
          <a:off x="5870668" y="2150084"/>
          <a:ext cx="3116802" cy="2917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6001247" y="5135448"/>
            <a:ext cx="2986915" cy="815061"/>
          </a:xfrm>
          <a:prstGeom prst="rect">
            <a:avLst/>
          </a:prstGeom>
          <a:noFill/>
        </p:spPr>
        <p:txBody>
          <a:bodyPr lIns="82040" tIns="41020" rIns="82040" bIns="41020">
            <a:spAutoFit/>
          </a:bodyPr>
          <a:lstStyle/>
          <a:p>
            <a:pPr algn="ctr">
              <a:defRPr/>
            </a:pPr>
            <a:r>
              <a:rPr lang="en-GB" sz="1600" dirty="0">
                <a:solidFill>
                  <a:schemeClr val="accent3"/>
                </a:solidFill>
                <a:latin typeface="Arial" charset="0"/>
                <a:cs typeface="Arial" charset="0"/>
              </a:rPr>
              <a:t>Risk Appetite needs to be articulated in the context of broader business objectives.</a:t>
            </a:r>
          </a:p>
        </p:txBody>
      </p:sp>
      <p:sp>
        <p:nvSpPr>
          <p:cNvPr id="9" name="Rectangle 8"/>
          <p:cNvSpPr/>
          <p:nvPr/>
        </p:nvSpPr>
        <p:spPr>
          <a:xfrm>
            <a:off x="6001247" y="781451"/>
            <a:ext cx="2727183" cy="6932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defRPr/>
            </a:pPr>
            <a:r>
              <a:rPr lang="en-GB" dirty="0"/>
              <a:t>Business Objectives</a:t>
            </a:r>
          </a:p>
        </p:txBody>
      </p:sp>
      <p:sp>
        <p:nvSpPr>
          <p:cNvPr id="10" name="Down Arrow 9"/>
          <p:cNvSpPr/>
          <p:nvPr/>
        </p:nvSpPr>
        <p:spPr>
          <a:xfrm>
            <a:off x="7040173" y="1600714"/>
            <a:ext cx="714262" cy="504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endParaRPr lang="en-US">
              <a:solidFill>
                <a:srgbClr val="FFFFFF"/>
              </a:solidFill>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9"/>
          <p:cNvSpPr>
            <a:spLocks noGrp="1"/>
          </p:cNvSpPr>
          <p:nvPr>
            <p:ph type="sldNum" sz="quarter" idx="10"/>
          </p:nvPr>
        </p:nvSpPr>
        <p:spPr bwMode="auto">
          <a:noFill/>
          <a:ln>
            <a:miter lim="800000"/>
            <a:headEnd/>
            <a:tailEnd/>
          </a:ln>
        </p:spPr>
        <p:txBody>
          <a:bodyPr/>
          <a:lstStyle/>
          <a:p>
            <a:pPr defTabSz="914404"/>
            <a:fld id="{31772D4C-C937-4577-9B9D-F1888AA41C0B}" type="slidenum">
              <a:rPr lang="en-GB"/>
              <a:pPr defTabSz="914404"/>
              <a:t>8</a:t>
            </a:fld>
            <a:endParaRPr lang="en-GB" dirty="0"/>
          </a:p>
        </p:txBody>
      </p:sp>
      <p:sp>
        <p:nvSpPr>
          <p:cNvPr id="14339" name="Rectangle 2"/>
          <p:cNvSpPr>
            <a:spLocks noGrp="1"/>
          </p:cNvSpPr>
          <p:nvPr>
            <p:ph type="title" idx="4294967295"/>
          </p:nvPr>
        </p:nvSpPr>
        <p:spPr/>
        <p:txBody>
          <a:bodyPr/>
          <a:lstStyle/>
          <a:p>
            <a:r>
              <a:rPr lang="en-GB" smtClean="0"/>
              <a:t>Metrics – Capital at Risk</a:t>
            </a:r>
          </a:p>
        </p:txBody>
      </p:sp>
      <p:sp>
        <p:nvSpPr>
          <p:cNvPr id="14340" name="Rectangle 3"/>
          <p:cNvSpPr>
            <a:spLocks noGrp="1"/>
          </p:cNvSpPr>
          <p:nvPr>
            <p:ph type="body" idx="4294967295"/>
          </p:nvPr>
        </p:nvSpPr>
        <p:spPr>
          <a:xfrm>
            <a:off x="480505" y="1096553"/>
            <a:ext cx="8422522" cy="630202"/>
          </a:xfrm>
          <a:ln>
            <a:solidFill>
              <a:schemeClr val="accent2"/>
            </a:solidFill>
          </a:ln>
        </p:spPr>
        <p:txBody>
          <a:bodyPr/>
          <a:lstStyle/>
          <a:p>
            <a:pPr marL="64094" indent="0" eaLnBrk="1" hangingPunct="1">
              <a:spcBef>
                <a:spcPts val="538"/>
              </a:spcBef>
              <a:spcAft>
                <a:spcPts val="538"/>
              </a:spcAft>
              <a:buClr>
                <a:schemeClr val="tx1"/>
              </a:buClr>
              <a:buSzPct val="80000"/>
            </a:pPr>
            <a:r>
              <a:rPr lang="en-GB" sz="1300" dirty="0" smtClean="0"/>
              <a:t>The capital requirement (or capital at risk) provides a measure of the level of risk exposure for an organisation. In isolation, the nominal capital requirement does not provide much information.  However, it is possible to use relative  metrics to help articulate risk appetite.</a:t>
            </a:r>
          </a:p>
        </p:txBody>
      </p:sp>
      <p:sp>
        <p:nvSpPr>
          <p:cNvPr id="13" name="Rectangle 13"/>
          <p:cNvSpPr>
            <a:spLocks noChangeArrowheads="1"/>
          </p:cNvSpPr>
          <p:nvPr/>
        </p:nvSpPr>
        <p:spPr bwMode="auto">
          <a:xfrm>
            <a:off x="3207688" y="2419977"/>
            <a:ext cx="1168793" cy="378121"/>
          </a:xfrm>
          <a:prstGeom prst="rect">
            <a:avLst/>
          </a:prstGeom>
          <a:noFill/>
          <a:ln w="9525">
            <a:noFill/>
            <a:miter lim="800000"/>
            <a:headEnd/>
            <a:tailEnd/>
          </a:ln>
        </p:spPr>
        <p:txBody>
          <a:bodyPr lIns="16150" tIns="41020" rIns="16150" bIns="41020" anchor="ctr"/>
          <a:lstStyle/>
          <a:p>
            <a:pPr>
              <a:defRPr/>
            </a:pPr>
            <a:r>
              <a:rPr lang="en-GB" sz="900" b="1" dirty="0">
                <a:solidFill>
                  <a:schemeClr val="accent3"/>
                </a:solidFill>
                <a:cs typeface="Arial" charset="0"/>
              </a:rPr>
              <a:t>Additional Risk capacity</a:t>
            </a:r>
          </a:p>
          <a:p>
            <a:pPr>
              <a:defRPr/>
            </a:pPr>
            <a:r>
              <a:rPr lang="en-GB" sz="900" b="1" dirty="0">
                <a:solidFill>
                  <a:schemeClr val="accent3"/>
                </a:solidFill>
                <a:cs typeface="Arial" charset="0"/>
              </a:rPr>
              <a:t> indicator</a:t>
            </a:r>
          </a:p>
        </p:txBody>
      </p:sp>
      <p:sp>
        <p:nvSpPr>
          <p:cNvPr id="14" name="Rectangle 14"/>
          <p:cNvSpPr>
            <a:spLocks noChangeArrowheads="1"/>
          </p:cNvSpPr>
          <p:nvPr/>
        </p:nvSpPr>
        <p:spPr bwMode="auto">
          <a:xfrm>
            <a:off x="935035" y="2167895"/>
            <a:ext cx="1799364" cy="315102"/>
          </a:xfrm>
          <a:prstGeom prst="rect">
            <a:avLst/>
          </a:prstGeom>
          <a:noFill/>
          <a:ln w="9525">
            <a:noFill/>
            <a:miter lim="800000"/>
            <a:headEnd/>
            <a:tailEnd/>
          </a:ln>
        </p:spPr>
        <p:txBody>
          <a:bodyPr lIns="16150" tIns="41020" rIns="16150" bIns="41020" anchor="ctr"/>
          <a:lstStyle/>
          <a:p>
            <a:pPr algn="ctr">
              <a:defRPr/>
            </a:pPr>
            <a:r>
              <a:rPr lang="en-GB" sz="1100" b="1" dirty="0">
                <a:cs typeface="Arial" charset="0"/>
              </a:rPr>
              <a:t>Company balance sheet</a:t>
            </a:r>
          </a:p>
        </p:txBody>
      </p:sp>
      <p:sp>
        <p:nvSpPr>
          <p:cNvPr id="15" name="Rectangle 15"/>
          <p:cNvSpPr>
            <a:spLocks noChangeArrowheads="1"/>
          </p:cNvSpPr>
          <p:nvPr/>
        </p:nvSpPr>
        <p:spPr bwMode="auto">
          <a:xfrm>
            <a:off x="3207687" y="2861118"/>
            <a:ext cx="1176007" cy="315101"/>
          </a:xfrm>
          <a:prstGeom prst="rect">
            <a:avLst/>
          </a:prstGeom>
          <a:noFill/>
          <a:ln w="9525">
            <a:noFill/>
            <a:miter lim="800000"/>
            <a:headEnd/>
            <a:tailEnd/>
          </a:ln>
        </p:spPr>
        <p:txBody>
          <a:bodyPr lIns="16150" tIns="41020" rIns="16150" bIns="41020" anchor="ctr"/>
          <a:lstStyle/>
          <a:p>
            <a:pPr>
              <a:defRPr/>
            </a:pPr>
            <a:r>
              <a:rPr lang="en-GB" sz="900" b="1" dirty="0">
                <a:solidFill>
                  <a:schemeClr val="accent1"/>
                </a:solidFill>
                <a:cs typeface="Arial" charset="0"/>
              </a:rPr>
              <a:t>Risk exposure</a:t>
            </a:r>
          </a:p>
          <a:p>
            <a:pPr>
              <a:defRPr/>
            </a:pPr>
            <a:r>
              <a:rPr lang="en-GB" sz="900" b="1" dirty="0">
                <a:solidFill>
                  <a:schemeClr val="accent1"/>
                </a:solidFill>
                <a:cs typeface="Arial" charset="0"/>
              </a:rPr>
              <a:t> indicator</a:t>
            </a:r>
          </a:p>
        </p:txBody>
      </p:sp>
      <p:sp>
        <p:nvSpPr>
          <p:cNvPr id="17" name="Line 41"/>
          <p:cNvSpPr>
            <a:spLocks noChangeShapeType="1"/>
          </p:cNvSpPr>
          <p:nvPr/>
        </p:nvSpPr>
        <p:spPr bwMode="auto">
          <a:xfrm flipH="1">
            <a:off x="3142754" y="2482997"/>
            <a:ext cx="0" cy="315101"/>
          </a:xfrm>
          <a:prstGeom prst="line">
            <a:avLst/>
          </a:prstGeom>
          <a:noFill/>
          <a:ln w="9525">
            <a:solidFill>
              <a:schemeClr val="accent3"/>
            </a:solidFill>
            <a:round/>
            <a:headEnd type="triangle" w="med" len="med"/>
            <a:tailEnd type="triangle" w="med" len="med"/>
          </a:ln>
        </p:spPr>
        <p:txBody>
          <a:bodyPr lIns="82040" tIns="41020" rIns="82040" bIns="41020"/>
          <a:lstStyle/>
          <a:p>
            <a:pPr>
              <a:defRPr/>
            </a:pPr>
            <a:endParaRPr lang="en-GB">
              <a:latin typeface="Arial" charset="0"/>
              <a:cs typeface="Arial" charset="0"/>
            </a:endParaRPr>
          </a:p>
        </p:txBody>
      </p:sp>
      <p:sp>
        <p:nvSpPr>
          <p:cNvPr id="14345" name="Line 42"/>
          <p:cNvSpPr>
            <a:spLocks noChangeShapeType="1"/>
          </p:cNvSpPr>
          <p:nvPr/>
        </p:nvSpPr>
        <p:spPr bwMode="auto">
          <a:xfrm>
            <a:off x="3142754" y="2798097"/>
            <a:ext cx="0" cy="315102"/>
          </a:xfrm>
          <a:prstGeom prst="line">
            <a:avLst/>
          </a:prstGeom>
          <a:noFill/>
          <a:ln w="9525">
            <a:solidFill>
              <a:schemeClr val="accent1"/>
            </a:solidFill>
            <a:round/>
            <a:headEnd type="triangle" w="med" len="med"/>
            <a:tailEnd type="triangle" w="med" len="med"/>
          </a:ln>
        </p:spPr>
        <p:txBody>
          <a:bodyPr lIns="82040" tIns="41020" rIns="82040" bIns="41020"/>
          <a:lstStyle/>
          <a:p>
            <a:endParaRPr lang="en-US"/>
          </a:p>
        </p:txBody>
      </p:sp>
      <p:sp>
        <p:nvSpPr>
          <p:cNvPr id="10" name="Rectangle 10"/>
          <p:cNvSpPr>
            <a:spLocks noChangeArrowheads="1"/>
          </p:cNvSpPr>
          <p:nvPr/>
        </p:nvSpPr>
        <p:spPr bwMode="auto">
          <a:xfrm>
            <a:off x="480504" y="2488599"/>
            <a:ext cx="1204866" cy="1760364"/>
          </a:xfrm>
          <a:prstGeom prst="rect">
            <a:avLst/>
          </a:prstGeom>
          <a:solidFill>
            <a:srgbClr val="CBCBD3"/>
          </a:solidFill>
          <a:ln w="9525">
            <a:solidFill>
              <a:schemeClr val="tx1"/>
            </a:solidFill>
            <a:miter lim="800000"/>
            <a:headEnd/>
            <a:tailEnd/>
          </a:ln>
        </p:spPr>
        <p:txBody>
          <a:bodyPr lIns="0" tIns="41020" rIns="0" bIns="41020" anchor="ctr"/>
          <a:lstStyle/>
          <a:p>
            <a:pPr algn="ctr">
              <a:defRPr/>
            </a:pPr>
            <a:r>
              <a:rPr lang="en-GB" sz="900" dirty="0">
                <a:cs typeface="Arial" charset="0"/>
              </a:rPr>
              <a:t>Assets</a:t>
            </a:r>
          </a:p>
        </p:txBody>
      </p:sp>
      <p:sp>
        <p:nvSpPr>
          <p:cNvPr id="11" name="Rectangle 11"/>
          <p:cNvSpPr>
            <a:spLocks noChangeArrowheads="1"/>
          </p:cNvSpPr>
          <p:nvPr/>
        </p:nvSpPr>
        <p:spPr bwMode="auto">
          <a:xfrm>
            <a:off x="1773391" y="3094993"/>
            <a:ext cx="1204866" cy="1153970"/>
          </a:xfrm>
          <a:prstGeom prst="rect">
            <a:avLst/>
          </a:prstGeom>
          <a:solidFill>
            <a:srgbClr val="CBCBD3"/>
          </a:solidFill>
          <a:ln w="9525">
            <a:solidFill>
              <a:schemeClr val="tx1"/>
            </a:solidFill>
            <a:miter lim="800000"/>
            <a:headEnd/>
            <a:tailEnd/>
          </a:ln>
        </p:spPr>
        <p:txBody>
          <a:bodyPr lIns="0" tIns="41020" rIns="0" bIns="41020" anchor="ctr"/>
          <a:lstStyle/>
          <a:p>
            <a:pPr algn="ctr">
              <a:defRPr/>
            </a:pPr>
            <a:r>
              <a:rPr lang="en-GB" sz="900" dirty="0">
                <a:cs typeface="Arial" charset="0"/>
              </a:rPr>
              <a:t>Liabilities</a:t>
            </a:r>
          </a:p>
        </p:txBody>
      </p:sp>
      <p:sp>
        <p:nvSpPr>
          <p:cNvPr id="19" name="Rectangle 44"/>
          <p:cNvSpPr>
            <a:spLocks noChangeArrowheads="1"/>
          </p:cNvSpPr>
          <p:nvPr/>
        </p:nvSpPr>
        <p:spPr bwMode="auto">
          <a:xfrm>
            <a:off x="1773391" y="2798098"/>
            <a:ext cx="1203424" cy="288493"/>
          </a:xfrm>
          <a:prstGeom prst="rect">
            <a:avLst/>
          </a:prstGeom>
          <a:solidFill>
            <a:schemeClr val="tx2"/>
          </a:solidFill>
          <a:ln w="9525">
            <a:solidFill>
              <a:schemeClr val="tx1"/>
            </a:solidFill>
            <a:miter lim="800000"/>
            <a:headEnd/>
            <a:tailEnd/>
          </a:ln>
        </p:spPr>
        <p:txBody>
          <a:bodyPr wrap="none" lIns="82040" tIns="41020" rIns="82040" bIns="41020" anchor="ctr"/>
          <a:lstStyle/>
          <a:p>
            <a:pPr algn="ctr">
              <a:defRPr/>
            </a:pPr>
            <a:r>
              <a:rPr lang="en-GB" sz="900" dirty="0">
                <a:solidFill>
                  <a:schemeClr val="bg1"/>
                </a:solidFill>
                <a:cs typeface="Arial" charset="0"/>
              </a:rPr>
              <a:t>Capital </a:t>
            </a:r>
          </a:p>
          <a:p>
            <a:pPr algn="ctr">
              <a:defRPr/>
            </a:pPr>
            <a:r>
              <a:rPr lang="en-GB" sz="900" dirty="0">
                <a:solidFill>
                  <a:schemeClr val="bg1"/>
                </a:solidFill>
                <a:cs typeface="Arial" charset="0"/>
              </a:rPr>
              <a:t>Requirement</a:t>
            </a:r>
          </a:p>
        </p:txBody>
      </p:sp>
      <p:sp>
        <p:nvSpPr>
          <p:cNvPr id="20" name="Rectangle 45"/>
          <p:cNvSpPr>
            <a:spLocks noChangeArrowheads="1"/>
          </p:cNvSpPr>
          <p:nvPr/>
        </p:nvSpPr>
        <p:spPr bwMode="auto">
          <a:xfrm>
            <a:off x="1771948" y="2482997"/>
            <a:ext cx="1204867" cy="306698"/>
          </a:xfrm>
          <a:prstGeom prst="rect">
            <a:avLst/>
          </a:prstGeom>
          <a:solidFill>
            <a:schemeClr val="hlink"/>
          </a:solidFill>
          <a:ln w="9525">
            <a:solidFill>
              <a:schemeClr val="tx1"/>
            </a:solidFill>
            <a:miter lim="800000"/>
            <a:headEnd/>
            <a:tailEnd/>
          </a:ln>
        </p:spPr>
        <p:txBody>
          <a:bodyPr wrap="none" lIns="82040" tIns="41020" rIns="82040" bIns="41020" anchor="ctr"/>
          <a:lstStyle/>
          <a:p>
            <a:pPr algn="ctr">
              <a:defRPr/>
            </a:pPr>
            <a:r>
              <a:rPr lang="en-GB" sz="900" dirty="0">
                <a:solidFill>
                  <a:schemeClr val="bg1"/>
                </a:solidFill>
                <a:cs typeface="Arial" charset="0"/>
              </a:rPr>
              <a:t>Surplus</a:t>
            </a:r>
          </a:p>
        </p:txBody>
      </p:sp>
      <p:sp>
        <p:nvSpPr>
          <p:cNvPr id="22" name="Rectangle 8"/>
          <p:cNvSpPr>
            <a:spLocks noChangeArrowheads="1"/>
          </p:cNvSpPr>
          <p:nvPr/>
        </p:nvSpPr>
        <p:spPr bwMode="auto">
          <a:xfrm>
            <a:off x="480504" y="4375004"/>
            <a:ext cx="4025842" cy="1953627"/>
          </a:xfrm>
          <a:prstGeom prst="rect">
            <a:avLst/>
          </a:prstGeom>
          <a:solidFill>
            <a:schemeClr val="bg1"/>
          </a:solidFill>
          <a:ln w="9525">
            <a:solidFill>
              <a:schemeClr val="tx1"/>
            </a:solidFill>
            <a:miter lim="800000"/>
            <a:headEnd/>
            <a:tailEnd/>
          </a:ln>
        </p:spPr>
        <p:txBody>
          <a:bodyPr lIns="48449" tIns="41020" rIns="82040" bIns="41020"/>
          <a:lstStyle/>
          <a:p>
            <a:pPr marL="159522" indent="-159522">
              <a:spcAft>
                <a:spcPts val="538"/>
              </a:spcAft>
              <a:buFont typeface="Arial" pitchFamily="34" charset="0"/>
              <a:buChar char="•"/>
              <a:tabLst>
                <a:tab pos="244980" algn="l"/>
              </a:tabLst>
            </a:pPr>
            <a:r>
              <a:rPr lang="en-GB" sz="1100" dirty="0"/>
              <a:t>The capital requirement represents a measure of the risk that the organisation is currently exposed to. </a:t>
            </a:r>
          </a:p>
          <a:p>
            <a:pPr marL="159522" lvl="1" indent="-159522">
              <a:spcAft>
                <a:spcPts val="538"/>
              </a:spcAft>
              <a:buFont typeface="Arial" pitchFamily="34" charset="0"/>
              <a:buChar char="•"/>
              <a:tabLst>
                <a:tab pos="244980" algn="l"/>
              </a:tabLst>
            </a:pPr>
            <a:r>
              <a:rPr lang="en-GB" sz="1100" dirty="0"/>
              <a:t>The surplus represents additional risk capacity, giving insight into the ability of the organisation to take on further risk. </a:t>
            </a:r>
          </a:p>
          <a:p>
            <a:pPr marL="159522" lvl="1" indent="-159522">
              <a:spcAft>
                <a:spcPts val="538"/>
              </a:spcAft>
              <a:buFont typeface="Arial" pitchFamily="34" charset="0"/>
              <a:buChar char="•"/>
              <a:tabLst>
                <a:tab pos="244980" algn="l"/>
              </a:tabLst>
            </a:pPr>
            <a:r>
              <a:rPr lang="en-GB" sz="1100" dirty="0"/>
              <a:t>The capital requirement should be able to be split by risk class.  </a:t>
            </a:r>
          </a:p>
          <a:p>
            <a:pPr marL="159522" lvl="1" indent="-159522">
              <a:spcAft>
                <a:spcPts val="538"/>
              </a:spcAft>
              <a:buFont typeface="Arial" pitchFamily="34" charset="0"/>
              <a:buChar char="•"/>
              <a:tabLst>
                <a:tab pos="244980" algn="l"/>
              </a:tabLst>
            </a:pPr>
            <a:r>
              <a:rPr lang="en-GB" sz="1100" dirty="0"/>
              <a:t>Consideration can be made of both current relative risk exposures and forecasted/ projected relative risk exposures.</a:t>
            </a:r>
          </a:p>
          <a:p>
            <a:pPr marL="159522" lvl="1" indent="-159522">
              <a:spcAft>
                <a:spcPts val="538"/>
              </a:spcAft>
              <a:buFont typeface="Arial" pitchFamily="34" charset="0"/>
              <a:buChar char="•"/>
              <a:tabLst>
                <a:tab pos="244980" algn="l"/>
              </a:tabLst>
            </a:pPr>
            <a:endParaRPr lang="en-GB" sz="1100" dirty="0"/>
          </a:p>
          <a:p>
            <a:pPr marL="159522" indent="-159522">
              <a:spcAft>
                <a:spcPts val="538"/>
              </a:spcAft>
              <a:tabLst>
                <a:tab pos="244980" algn="l"/>
              </a:tabLst>
            </a:pPr>
            <a:endParaRPr lang="en-GB" sz="1100" dirty="0"/>
          </a:p>
          <a:p>
            <a:pPr marL="159522" indent="-159522">
              <a:spcAft>
                <a:spcPts val="538"/>
              </a:spcAft>
              <a:tabLst>
                <a:tab pos="244980" algn="l"/>
              </a:tabLst>
            </a:pPr>
            <a:endParaRPr lang="en-GB" sz="1100" dirty="0"/>
          </a:p>
        </p:txBody>
      </p:sp>
      <p:grpSp>
        <p:nvGrpSpPr>
          <p:cNvPr id="2" name="Group 40"/>
          <p:cNvGrpSpPr>
            <a:grpSpLocks/>
          </p:cNvGrpSpPr>
          <p:nvPr/>
        </p:nvGrpSpPr>
        <p:grpSpPr bwMode="auto">
          <a:xfrm>
            <a:off x="4911815" y="2482997"/>
            <a:ext cx="3949366" cy="1737957"/>
            <a:chOff x="4827588" y="3798888"/>
            <a:chExt cx="3798887" cy="1309687"/>
          </a:xfrm>
        </p:grpSpPr>
        <p:sp>
          <p:nvSpPr>
            <p:cNvPr id="24" name="Rectangle 10"/>
            <p:cNvSpPr>
              <a:spLocks noChangeArrowheads="1"/>
            </p:cNvSpPr>
            <p:nvPr/>
          </p:nvSpPr>
          <p:spPr bwMode="auto">
            <a:xfrm>
              <a:off x="4827588" y="3802054"/>
              <a:ext cx="1081233" cy="1306521"/>
            </a:xfrm>
            <a:prstGeom prst="rect">
              <a:avLst/>
            </a:prstGeom>
            <a:solidFill>
              <a:srgbClr val="CBCBD3"/>
            </a:solidFill>
            <a:ln w="9525">
              <a:solidFill>
                <a:schemeClr val="tx1"/>
              </a:solidFill>
              <a:miter lim="800000"/>
              <a:headEnd/>
              <a:tailEnd/>
            </a:ln>
          </p:spPr>
          <p:txBody>
            <a:bodyPr lIns="0" rIns="0" anchor="ctr"/>
            <a:lstStyle/>
            <a:p>
              <a:pPr algn="ctr">
                <a:defRPr/>
              </a:pPr>
              <a:r>
                <a:rPr lang="en-GB" sz="900" dirty="0">
                  <a:cs typeface="Arial" charset="0"/>
                </a:rPr>
                <a:t>Assets</a:t>
              </a:r>
            </a:p>
          </p:txBody>
        </p:sp>
        <p:sp>
          <p:nvSpPr>
            <p:cNvPr id="25" name="Rectangle 11"/>
            <p:cNvSpPr>
              <a:spLocks noChangeArrowheads="1"/>
            </p:cNvSpPr>
            <p:nvPr/>
          </p:nvSpPr>
          <p:spPr bwMode="auto">
            <a:xfrm>
              <a:off x="5986547" y="4252688"/>
              <a:ext cx="1081232" cy="855887"/>
            </a:xfrm>
            <a:prstGeom prst="rect">
              <a:avLst/>
            </a:prstGeom>
            <a:solidFill>
              <a:srgbClr val="CBCBD3"/>
            </a:solidFill>
            <a:ln w="9525">
              <a:solidFill>
                <a:schemeClr val="tx1"/>
              </a:solidFill>
              <a:miter lim="800000"/>
              <a:headEnd/>
              <a:tailEnd/>
            </a:ln>
          </p:spPr>
          <p:txBody>
            <a:bodyPr lIns="0" rIns="0" anchor="ctr"/>
            <a:lstStyle/>
            <a:p>
              <a:pPr algn="ctr">
                <a:defRPr/>
              </a:pPr>
              <a:r>
                <a:rPr lang="en-GB" sz="900" dirty="0">
                  <a:cs typeface="Arial" charset="0"/>
                </a:rPr>
                <a:t>Liabilities</a:t>
              </a:r>
            </a:p>
          </p:txBody>
        </p:sp>
        <p:sp>
          <p:nvSpPr>
            <p:cNvPr id="27" name="Rectangle 44"/>
            <p:cNvSpPr>
              <a:spLocks noChangeArrowheads="1"/>
            </p:cNvSpPr>
            <p:nvPr/>
          </p:nvSpPr>
          <p:spPr bwMode="auto">
            <a:xfrm>
              <a:off x="5986547" y="4032120"/>
              <a:ext cx="1081232" cy="214236"/>
            </a:xfrm>
            <a:prstGeom prst="rect">
              <a:avLst/>
            </a:prstGeom>
            <a:solidFill>
              <a:schemeClr val="tx2"/>
            </a:solidFill>
            <a:ln w="9525">
              <a:solidFill>
                <a:schemeClr val="tx1"/>
              </a:solidFill>
              <a:miter lim="800000"/>
              <a:headEnd/>
              <a:tailEnd/>
            </a:ln>
          </p:spPr>
          <p:txBody>
            <a:bodyPr wrap="none" anchor="ctr"/>
            <a:lstStyle/>
            <a:p>
              <a:pPr algn="ctr">
                <a:defRPr/>
              </a:pPr>
              <a:r>
                <a:rPr lang="en-GB" sz="900" dirty="0">
                  <a:solidFill>
                    <a:schemeClr val="bg1"/>
                  </a:solidFill>
                  <a:cs typeface="Arial" charset="0"/>
                </a:rPr>
                <a:t>Capital </a:t>
              </a:r>
            </a:p>
            <a:p>
              <a:pPr algn="ctr">
                <a:defRPr/>
              </a:pPr>
              <a:r>
                <a:rPr lang="en-GB" sz="900" dirty="0">
                  <a:solidFill>
                    <a:schemeClr val="bg1"/>
                  </a:solidFill>
                  <a:cs typeface="Arial" charset="0"/>
                </a:rPr>
                <a:t>Requirement</a:t>
              </a:r>
            </a:p>
          </p:txBody>
        </p:sp>
        <p:sp>
          <p:nvSpPr>
            <p:cNvPr id="28" name="Rectangle 45"/>
            <p:cNvSpPr>
              <a:spLocks noChangeArrowheads="1"/>
            </p:cNvSpPr>
            <p:nvPr/>
          </p:nvSpPr>
          <p:spPr bwMode="auto">
            <a:xfrm>
              <a:off x="5986547" y="3798888"/>
              <a:ext cx="1081232" cy="226900"/>
            </a:xfrm>
            <a:prstGeom prst="rect">
              <a:avLst/>
            </a:prstGeom>
            <a:solidFill>
              <a:schemeClr val="hlink"/>
            </a:solidFill>
            <a:ln w="9525">
              <a:solidFill>
                <a:schemeClr val="tx1"/>
              </a:solidFill>
              <a:miter lim="800000"/>
              <a:headEnd/>
              <a:tailEnd/>
            </a:ln>
          </p:spPr>
          <p:txBody>
            <a:bodyPr wrap="none" anchor="ctr"/>
            <a:lstStyle/>
            <a:p>
              <a:pPr algn="ctr">
                <a:defRPr/>
              </a:pPr>
              <a:r>
                <a:rPr lang="en-GB" sz="900" dirty="0">
                  <a:solidFill>
                    <a:schemeClr val="bg1"/>
                  </a:solidFill>
                  <a:cs typeface="Arial" charset="0"/>
                </a:rPr>
                <a:t>Surplus</a:t>
              </a:r>
            </a:p>
          </p:txBody>
        </p:sp>
        <p:sp>
          <p:nvSpPr>
            <p:cNvPr id="30" name="Rectangle 43"/>
            <p:cNvSpPr>
              <a:spLocks noChangeArrowheads="1"/>
            </p:cNvSpPr>
            <p:nvPr/>
          </p:nvSpPr>
          <p:spPr bwMode="auto">
            <a:xfrm>
              <a:off x="7670160" y="4368776"/>
              <a:ext cx="921615" cy="554058"/>
            </a:xfrm>
            <a:prstGeom prst="rect">
              <a:avLst/>
            </a:prstGeom>
            <a:noFill/>
            <a:ln w="9525">
              <a:noFill/>
              <a:miter lim="800000"/>
              <a:headEnd/>
              <a:tailEnd/>
            </a:ln>
          </p:spPr>
          <p:txBody>
            <a:bodyPr lIns="18000" rIns="18000" anchor="ctr"/>
            <a:lstStyle/>
            <a:p>
              <a:pPr>
                <a:defRPr/>
              </a:pPr>
              <a:r>
                <a:rPr lang="en-GB" sz="900" b="1" dirty="0">
                  <a:cs typeface="Arial" charset="0"/>
                </a:rPr>
                <a:t>Relative risk exposure indicator by risk class</a:t>
              </a:r>
            </a:p>
          </p:txBody>
        </p:sp>
        <p:sp>
          <p:nvSpPr>
            <p:cNvPr id="31" name="Rectangle 47"/>
            <p:cNvSpPr>
              <a:spLocks noChangeArrowheads="1"/>
            </p:cNvSpPr>
            <p:nvPr/>
          </p:nvSpPr>
          <p:spPr bwMode="auto">
            <a:xfrm>
              <a:off x="7546631" y="3969854"/>
              <a:ext cx="1079844" cy="128753"/>
            </a:xfrm>
            <a:prstGeom prst="rect">
              <a:avLst/>
            </a:prstGeom>
            <a:solidFill>
              <a:schemeClr val="accent1"/>
            </a:solidFill>
            <a:ln w="9525">
              <a:solidFill>
                <a:schemeClr val="tx1"/>
              </a:solidFill>
              <a:miter lim="800000"/>
              <a:headEnd/>
              <a:tailEnd/>
            </a:ln>
          </p:spPr>
          <p:txBody>
            <a:bodyPr wrap="none" anchor="ctr"/>
            <a:lstStyle/>
            <a:p>
              <a:pPr algn="ctr">
                <a:defRPr/>
              </a:pPr>
              <a:r>
                <a:rPr lang="en-GB" sz="900" dirty="0">
                  <a:solidFill>
                    <a:schemeClr val="bg1"/>
                  </a:solidFill>
                  <a:cs typeface="Arial" charset="0"/>
                </a:rPr>
                <a:t>Risk class 1</a:t>
              </a:r>
            </a:p>
          </p:txBody>
        </p:sp>
        <p:sp>
          <p:nvSpPr>
            <p:cNvPr id="32" name="Rectangle 48"/>
            <p:cNvSpPr>
              <a:spLocks noChangeArrowheads="1"/>
            </p:cNvSpPr>
            <p:nvPr/>
          </p:nvSpPr>
          <p:spPr bwMode="auto">
            <a:xfrm>
              <a:off x="7546631" y="4081721"/>
              <a:ext cx="1079844" cy="128753"/>
            </a:xfrm>
            <a:prstGeom prst="rect">
              <a:avLst/>
            </a:prstGeom>
            <a:solidFill>
              <a:schemeClr val="bg1"/>
            </a:solidFill>
            <a:ln w="9525">
              <a:solidFill>
                <a:schemeClr val="tx1"/>
              </a:solidFill>
              <a:miter lim="800000"/>
              <a:headEnd/>
              <a:tailEnd/>
            </a:ln>
          </p:spPr>
          <p:txBody>
            <a:bodyPr wrap="none" anchor="ctr"/>
            <a:lstStyle/>
            <a:p>
              <a:pPr algn="ctr">
                <a:defRPr/>
              </a:pPr>
              <a:r>
                <a:rPr lang="en-GB" sz="900" dirty="0">
                  <a:cs typeface="Arial" charset="0"/>
                </a:rPr>
                <a:t>Risk class 2</a:t>
              </a:r>
            </a:p>
          </p:txBody>
        </p:sp>
        <p:sp>
          <p:nvSpPr>
            <p:cNvPr id="33" name="Rectangle 49"/>
            <p:cNvSpPr>
              <a:spLocks noChangeArrowheads="1"/>
            </p:cNvSpPr>
            <p:nvPr/>
          </p:nvSpPr>
          <p:spPr bwMode="auto">
            <a:xfrm>
              <a:off x="7546631" y="4214695"/>
              <a:ext cx="1079844" cy="128753"/>
            </a:xfrm>
            <a:prstGeom prst="rect">
              <a:avLst/>
            </a:prstGeom>
            <a:solidFill>
              <a:schemeClr val="bg2"/>
            </a:solidFill>
            <a:ln w="9525">
              <a:solidFill>
                <a:schemeClr val="tx1"/>
              </a:solidFill>
              <a:miter lim="800000"/>
              <a:headEnd/>
              <a:tailEnd/>
            </a:ln>
          </p:spPr>
          <p:txBody>
            <a:bodyPr wrap="none" anchor="ctr"/>
            <a:lstStyle/>
            <a:p>
              <a:pPr algn="ctr">
                <a:defRPr/>
              </a:pPr>
              <a:r>
                <a:rPr lang="en-GB" sz="900" dirty="0">
                  <a:cs typeface="Arial" charset="0"/>
                </a:rPr>
                <a:t>Risk class N</a:t>
              </a:r>
            </a:p>
          </p:txBody>
        </p:sp>
        <p:cxnSp>
          <p:nvCxnSpPr>
            <p:cNvPr id="34" name="Straight Connector 33"/>
            <p:cNvCxnSpPr/>
            <p:nvPr/>
          </p:nvCxnSpPr>
          <p:spPr>
            <a:xfrm flipV="1">
              <a:off x="7067779" y="3959301"/>
              <a:ext cx="478852" cy="8442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045571" y="4261131"/>
              <a:ext cx="506611" cy="5487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36" name="Rectangle 5"/>
          <p:cNvSpPr>
            <a:spLocks noChangeArrowheads="1"/>
          </p:cNvSpPr>
          <p:nvPr/>
        </p:nvSpPr>
        <p:spPr bwMode="auto">
          <a:xfrm>
            <a:off x="480504" y="1789774"/>
            <a:ext cx="4025842" cy="315102"/>
          </a:xfrm>
          <a:prstGeom prst="rect">
            <a:avLst/>
          </a:prstGeom>
          <a:solidFill>
            <a:schemeClr val="accent2"/>
          </a:solidFill>
          <a:ln w="9525">
            <a:solidFill>
              <a:schemeClr val="tx1"/>
            </a:solidFill>
            <a:miter lim="800000"/>
            <a:headEnd/>
            <a:tailEnd/>
          </a:ln>
        </p:spPr>
        <p:txBody>
          <a:bodyPr lIns="82040" tIns="41020" rIns="82040" bIns="41020" anchor="ctr"/>
          <a:lstStyle/>
          <a:p>
            <a:pPr algn="ctr">
              <a:defRPr/>
            </a:pPr>
            <a:r>
              <a:rPr lang="en-GB" sz="1300" b="1" dirty="0">
                <a:solidFill>
                  <a:schemeClr val="bg1"/>
                </a:solidFill>
                <a:cs typeface="Arial" charset="0"/>
              </a:rPr>
              <a:t>Risk capacity and risk exposure</a:t>
            </a:r>
          </a:p>
        </p:txBody>
      </p:sp>
      <p:sp>
        <p:nvSpPr>
          <p:cNvPr id="37" name="Rectangle 5"/>
          <p:cNvSpPr>
            <a:spLocks noChangeArrowheads="1"/>
          </p:cNvSpPr>
          <p:nvPr/>
        </p:nvSpPr>
        <p:spPr bwMode="auto">
          <a:xfrm>
            <a:off x="4897386" y="1789774"/>
            <a:ext cx="4025842" cy="315102"/>
          </a:xfrm>
          <a:prstGeom prst="rect">
            <a:avLst/>
          </a:prstGeom>
          <a:solidFill>
            <a:schemeClr val="accent2"/>
          </a:solidFill>
          <a:ln w="9525">
            <a:solidFill>
              <a:schemeClr val="tx1"/>
            </a:solidFill>
            <a:miter lim="800000"/>
            <a:headEnd/>
            <a:tailEnd/>
          </a:ln>
        </p:spPr>
        <p:txBody>
          <a:bodyPr lIns="82040" tIns="41020" rIns="82040" bIns="41020" anchor="ctr"/>
          <a:lstStyle/>
          <a:p>
            <a:pPr algn="ctr">
              <a:defRPr/>
            </a:pPr>
            <a:r>
              <a:rPr lang="en-GB" sz="1300" b="1" dirty="0">
                <a:solidFill>
                  <a:schemeClr val="bg1"/>
                </a:solidFill>
                <a:cs typeface="Arial" charset="0"/>
              </a:rPr>
              <a:t>Relative capital requirements by risk class</a:t>
            </a:r>
          </a:p>
        </p:txBody>
      </p:sp>
      <p:sp>
        <p:nvSpPr>
          <p:cNvPr id="42" name="Rectangle 14"/>
          <p:cNvSpPr>
            <a:spLocks noChangeArrowheads="1"/>
          </p:cNvSpPr>
          <p:nvPr/>
        </p:nvSpPr>
        <p:spPr bwMode="auto">
          <a:xfrm>
            <a:off x="5175877" y="2167895"/>
            <a:ext cx="1799363" cy="315102"/>
          </a:xfrm>
          <a:prstGeom prst="rect">
            <a:avLst/>
          </a:prstGeom>
          <a:noFill/>
          <a:ln w="9525">
            <a:noFill/>
            <a:miter lim="800000"/>
            <a:headEnd/>
            <a:tailEnd/>
          </a:ln>
        </p:spPr>
        <p:txBody>
          <a:bodyPr lIns="16150" tIns="41020" rIns="16150" bIns="41020" anchor="ctr"/>
          <a:lstStyle/>
          <a:p>
            <a:pPr algn="ctr">
              <a:defRPr/>
            </a:pPr>
            <a:r>
              <a:rPr lang="en-GB" sz="1100" b="1" dirty="0">
                <a:cs typeface="Arial" charset="0"/>
              </a:rPr>
              <a:t>Company balance sheet</a:t>
            </a:r>
          </a:p>
        </p:txBody>
      </p:sp>
      <p:graphicFrame>
        <p:nvGraphicFramePr>
          <p:cNvPr id="43" name="Table 42"/>
          <p:cNvGraphicFramePr>
            <a:graphicFrameLocks noGrp="1"/>
          </p:cNvGraphicFramePr>
          <p:nvPr/>
        </p:nvGraphicFramePr>
        <p:xfrm>
          <a:off x="4897386" y="4375003"/>
          <a:ext cx="4090775" cy="1956818"/>
        </p:xfrm>
        <a:graphic>
          <a:graphicData uri="http://schemas.openxmlformats.org/drawingml/2006/table">
            <a:tbl>
              <a:tblPr/>
              <a:tblGrid>
                <a:gridCol w="714263"/>
                <a:gridCol w="1428524"/>
                <a:gridCol w="1947988"/>
              </a:tblGrid>
              <a:tr h="455146">
                <a:tc>
                  <a:txBody>
                    <a:bodyPr/>
                    <a:lstStyle/>
                    <a:p>
                      <a:pPr marL="71438" marR="0" lvl="0" indent="0" algn="l" defTabSz="914400" rtl="0" eaLnBrk="1" fontAlgn="base" latinLnBrk="0" hangingPunct="1">
                        <a:lnSpc>
                          <a:spcPct val="102000"/>
                        </a:lnSpc>
                        <a:spcBef>
                          <a:spcPct val="0"/>
                        </a:spcBef>
                        <a:spcAft>
                          <a:spcPct val="37000"/>
                        </a:spcAft>
                        <a:buClrTx/>
                        <a:buSzTx/>
                        <a:buFontTx/>
                        <a:buNone/>
                        <a:tabLst>
                          <a:tab pos="5715000" algn="l"/>
                        </a:tabLst>
                      </a:pPr>
                      <a:r>
                        <a:rPr kumimoji="0" lang="en-GB" sz="1100" b="1" i="0" u="none" strike="noStrike" cap="none" normalizeH="0" baseline="0" smtClean="0">
                          <a:ln>
                            <a:noFill/>
                          </a:ln>
                          <a:solidFill>
                            <a:schemeClr val="tx2"/>
                          </a:solidFill>
                          <a:effectLst/>
                          <a:latin typeface="Arial" pitchFamily="34" charset="0"/>
                          <a:cs typeface="Arial" pitchFamily="34" charset="0"/>
                        </a:rPr>
                        <a:t>Metric Type</a:t>
                      </a:r>
                    </a:p>
                  </a:txBody>
                  <a:tcPr marL="16361" marR="16361" marT="15879" marB="1587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71438" marR="0" lvl="0" indent="0" algn="l" defTabSz="914400" rtl="0" eaLnBrk="1" fontAlgn="base" latinLnBrk="0" hangingPunct="1">
                        <a:lnSpc>
                          <a:spcPct val="102000"/>
                        </a:lnSpc>
                        <a:spcBef>
                          <a:spcPct val="0"/>
                        </a:spcBef>
                        <a:spcAft>
                          <a:spcPct val="37000"/>
                        </a:spcAft>
                        <a:buClrTx/>
                        <a:buSzTx/>
                        <a:buFontTx/>
                        <a:buNone/>
                        <a:tabLst>
                          <a:tab pos="5715000" algn="l"/>
                        </a:tabLst>
                      </a:pPr>
                      <a:r>
                        <a:rPr kumimoji="0" lang="en-GB" sz="1100" b="1" i="0" u="none" strike="noStrike" cap="none" normalizeH="0" baseline="0" smtClean="0">
                          <a:ln>
                            <a:noFill/>
                          </a:ln>
                          <a:solidFill>
                            <a:schemeClr val="tx2"/>
                          </a:solidFill>
                          <a:effectLst/>
                          <a:latin typeface="Arial" pitchFamily="34" charset="0"/>
                          <a:cs typeface="Arial" pitchFamily="34" charset="0"/>
                        </a:rPr>
                        <a:t>Metric</a:t>
                      </a:r>
                    </a:p>
                  </a:txBody>
                  <a:tcPr marL="16361" marR="16361" marT="15879" marB="1587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71438" marR="0" lvl="0" indent="0" algn="l" defTabSz="914400" rtl="0" eaLnBrk="1" fontAlgn="base" latinLnBrk="0" hangingPunct="1">
                        <a:lnSpc>
                          <a:spcPct val="102000"/>
                        </a:lnSpc>
                        <a:spcBef>
                          <a:spcPct val="0"/>
                        </a:spcBef>
                        <a:spcAft>
                          <a:spcPct val="37000"/>
                        </a:spcAft>
                        <a:buClrTx/>
                        <a:buSzTx/>
                        <a:buFontTx/>
                        <a:buNone/>
                        <a:tabLst>
                          <a:tab pos="5715000" algn="l"/>
                        </a:tabLst>
                      </a:pPr>
                      <a:r>
                        <a:rPr kumimoji="0" lang="en-GB" sz="1100" b="1" i="0" u="none" strike="noStrike" cap="none" normalizeH="0" baseline="0" smtClean="0">
                          <a:ln>
                            <a:noFill/>
                          </a:ln>
                          <a:solidFill>
                            <a:schemeClr val="tx2"/>
                          </a:solidFill>
                          <a:effectLst/>
                          <a:latin typeface="Arial" pitchFamily="34" charset="0"/>
                          <a:cs typeface="Arial" pitchFamily="34" charset="0"/>
                        </a:rPr>
                        <a:t>Description</a:t>
                      </a:r>
                    </a:p>
                  </a:txBody>
                  <a:tcPr marL="16361" marR="16361" marT="15879" marB="1587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455146">
                <a:tc>
                  <a:txBody>
                    <a:bodyPr/>
                    <a:lstStyle/>
                    <a:p>
                      <a:pPr marL="71438" marR="0" lvl="0" indent="0" algn="l" defTabSz="914400" rtl="0" eaLnBrk="1" fontAlgn="base" latinLnBrk="0" hangingPunct="1">
                        <a:lnSpc>
                          <a:spcPct val="102000"/>
                        </a:lnSpc>
                        <a:spcBef>
                          <a:spcPct val="0"/>
                        </a:spcBef>
                        <a:spcAft>
                          <a:spcPct val="37000"/>
                        </a:spcAft>
                        <a:buClrTx/>
                        <a:buSzTx/>
                        <a:buFontTx/>
                        <a:buNone/>
                        <a:tabLst>
                          <a:tab pos="5715000" algn="l"/>
                        </a:tabLst>
                      </a:pPr>
                      <a:r>
                        <a:rPr kumimoji="0" lang="en-GB" sz="900" b="1" i="0" u="none" strike="noStrike" cap="none" normalizeH="0" baseline="0" smtClean="0">
                          <a:ln>
                            <a:noFill/>
                          </a:ln>
                          <a:solidFill>
                            <a:schemeClr val="tx2"/>
                          </a:solidFill>
                          <a:effectLst/>
                          <a:latin typeface="Arial" pitchFamily="34" charset="0"/>
                          <a:cs typeface="Arial" pitchFamily="34" charset="0"/>
                        </a:rPr>
                        <a:t>Risk Capacity</a:t>
                      </a:r>
                    </a:p>
                  </a:txBody>
                  <a:tcPr marL="16361" marR="16361" marT="15879" marB="1587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71438" marR="0" lvl="0" indent="0" algn="l" defTabSz="914400" rtl="0" eaLnBrk="1" fontAlgn="base" latinLnBrk="0" hangingPunct="1">
                        <a:lnSpc>
                          <a:spcPct val="102000"/>
                        </a:lnSpc>
                        <a:spcBef>
                          <a:spcPct val="0"/>
                        </a:spcBef>
                        <a:spcAft>
                          <a:spcPct val="37000"/>
                        </a:spcAft>
                        <a:buClrTx/>
                        <a:buSzTx/>
                        <a:buFontTx/>
                        <a:buNone/>
                        <a:tabLst>
                          <a:tab pos="5715000" algn="l"/>
                        </a:tabLst>
                      </a:pPr>
                      <a:r>
                        <a:rPr kumimoji="0" lang="en-GB" sz="900" b="0" i="0" u="none" strike="noStrike" cap="none" normalizeH="0" baseline="0" smtClean="0">
                          <a:ln>
                            <a:noFill/>
                          </a:ln>
                          <a:solidFill>
                            <a:schemeClr val="tx2"/>
                          </a:solidFill>
                          <a:effectLst/>
                          <a:latin typeface="Arial" pitchFamily="34" charset="0"/>
                          <a:cs typeface="Arial" pitchFamily="34" charset="0"/>
                        </a:rPr>
                        <a:t>Excess assets over liabilities/ Capital requirement</a:t>
                      </a:r>
                    </a:p>
                  </a:txBody>
                  <a:tcPr marL="16361" marR="16361" marT="15879" marB="1587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2000"/>
                        </a:lnSpc>
                        <a:spcBef>
                          <a:spcPct val="0"/>
                        </a:spcBef>
                        <a:spcAft>
                          <a:spcPts val="313"/>
                        </a:spcAft>
                        <a:buClrTx/>
                        <a:buSzTx/>
                        <a:buFontTx/>
                        <a:buNone/>
                        <a:tabLst>
                          <a:tab pos="5715000" algn="l"/>
                        </a:tabLst>
                      </a:pPr>
                      <a:r>
                        <a:rPr kumimoji="0" lang="en-GB" sz="900" b="0" i="0" u="none" strike="noStrike" cap="none" normalizeH="0" baseline="0" smtClean="0">
                          <a:ln>
                            <a:noFill/>
                          </a:ln>
                          <a:solidFill>
                            <a:schemeClr val="tx2"/>
                          </a:solidFill>
                          <a:effectLst/>
                          <a:latin typeface="Arial" pitchFamily="34" charset="0"/>
                          <a:cs typeface="Arial" pitchFamily="34" charset="0"/>
                        </a:rPr>
                        <a:t>Provides insight into how much more risk the business can take on relative to existing risk exposure. </a:t>
                      </a:r>
                    </a:p>
                  </a:txBody>
                  <a:tcPr marL="16392" marR="16392" marT="15909" marB="15909"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455146">
                <a:tc rowSpan="2">
                  <a:txBody>
                    <a:bodyPr/>
                    <a:lstStyle/>
                    <a:p>
                      <a:pPr marL="71438" marR="0" lvl="0" indent="0" algn="l" defTabSz="914400" rtl="0" eaLnBrk="1" fontAlgn="base" latinLnBrk="0" hangingPunct="1">
                        <a:lnSpc>
                          <a:spcPct val="102000"/>
                        </a:lnSpc>
                        <a:spcBef>
                          <a:spcPct val="0"/>
                        </a:spcBef>
                        <a:spcAft>
                          <a:spcPct val="37000"/>
                        </a:spcAft>
                        <a:buClrTx/>
                        <a:buSzTx/>
                        <a:buFontTx/>
                        <a:buNone/>
                        <a:tabLst>
                          <a:tab pos="5715000" algn="l"/>
                        </a:tabLst>
                      </a:pPr>
                      <a:r>
                        <a:rPr kumimoji="0" lang="en-GB" sz="900" b="1" i="0" u="none" strike="noStrike" cap="none" normalizeH="0" baseline="0" smtClean="0">
                          <a:ln>
                            <a:noFill/>
                          </a:ln>
                          <a:solidFill>
                            <a:schemeClr val="tx2"/>
                          </a:solidFill>
                          <a:effectLst/>
                          <a:latin typeface="Arial" pitchFamily="34" charset="0"/>
                          <a:cs typeface="Arial" pitchFamily="34" charset="0"/>
                        </a:rPr>
                        <a:t>Risk exposure</a:t>
                      </a:r>
                    </a:p>
                  </a:txBody>
                  <a:tcPr marL="16361" marR="16361" marT="15879" marB="1587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71438" marR="0" lvl="0" indent="0" algn="l" defTabSz="914400" rtl="0" eaLnBrk="1" fontAlgn="base" latinLnBrk="0" hangingPunct="1">
                        <a:lnSpc>
                          <a:spcPct val="102000"/>
                        </a:lnSpc>
                        <a:spcBef>
                          <a:spcPct val="0"/>
                        </a:spcBef>
                        <a:spcAft>
                          <a:spcPct val="37000"/>
                        </a:spcAft>
                        <a:buClrTx/>
                        <a:buSzTx/>
                        <a:buFontTx/>
                        <a:buNone/>
                        <a:tabLst>
                          <a:tab pos="5715000" algn="l"/>
                        </a:tabLst>
                      </a:pPr>
                      <a:r>
                        <a:rPr kumimoji="0" lang="en-GB" sz="900" b="0" i="0" u="none" strike="noStrike" cap="none" normalizeH="0" baseline="0" smtClean="0">
                          <a:ln>
                            <a:noFill/>
                          </a:ln>
                          <a:solidFill>
                            <a:schemeClr val="tx2"/>
                          </a:solidFill>
                          <a:effectLst/>
                          <a:latin typeface="Arial" pitchFamily="34" charset="0"/>
                          <a:cs typeface="Arial" pitchFamily="34" charset="0"/>
                        </a:rPr>
                        <a:t>Capital requirement/ liabilities</a:t>
                      </a:r>
                    </a:p>
                  </a:txBody>
                  <a:tcPr marL="16361" marR="16361" marT="15879" marB="1587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2000"/>
                        </a:lnSpc>
                        <a:spcBef>
                          <a:spcPct val="0"/>
                        </a:spcBef>
                        <a:spcAft>
                          <a:spcPts val="313"/>
                        </a:spcAft>
                        <a:buClrTx/>
                        <a:buSzTx/>
                        <a:buFontTx/>
                        <a:buNone/>
                        <a:tabLst>
                          <a:tab pos="5715000" algn="l"/>
                        </a:tabLst>
                      </a:pPr>
                      <a:r>
                        <a:rPr kumimoji="0" lang="en-GB" sz="900" b="0" i="0" u="none" strike="noStrike" cap="none" normalizeH="0" baseline="0" smtClean="0">
                          <a:ln>
                            <a:noFill/>
                          </a:ln>
                          <a:solidFill>
                            <a:schemeClr val="tx2"/>
                          </a:solidFill>
                          <a:effectLst/>
                          <a:latin typeface="Arial" pitchFamily="34" charset="0"/>
                          <a:cs typeface="Arial" pitchFamily="34" charset="0"/>
                        </a:rPr>
                        <a:t>Provides insight into the level of risk exposure that exists within the business. </a:t>
                      </a:r>
                    </a:p>
                  </a:txBody>
                  <a:tcPr marL="16392" marR="16392" marT="15909" marB="15909"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580346">
                <a:tc vMerge="1">
                  <a:txBody>
                    <a:bodyPr/>
                    <a:lstStyle/>
                    <a:p>
                      <a:endParaRPr lang="en-US"/>
                    </a:p>
                  </a:txBody>
                  <a:tcPr/>
                </a:tc>
                <a:tc>
                  <a:txBody>
                    <a:bodyPr/>
                    <a:lstStyle/>
                    <a:p>
                      <a:pPr marL="71438" marR="0" lvl="0" indent="0" algn="l" defTabSz="914400" rtl="0" eaLnBrk="1" fontAlgn="base" latinLnBrk="0" hangingPunct="1">
                        <a:lnSpc>
                          <a:spcPct val="102000"/>
                        </a:lnSpc>
                        <a:spcBef>
                          <a:spcPct val="0"/>
                        </a:spcBef>
                        <a:spcAft>
                          <a:spcPct val="37000"/>
                        </a:spcAft>
                        <a:buClrTx/>
                        <a:buSzTx/>
                        <a:buFontTx/>
                        <a:buNone/>
                        <a:tabLst>
                          <a:tab pos="5715000" algn="l"/>
                        </a:tabLst>
                      </a:pPr>
                      <a:r>
                        <a:rPr kumimoji="0" lang="en-GB" sz="900" b="0" i="0" u="none" strike="noStrike" cap="none" normalizeH="0" baseline="0" smtClean="0">
                          <a:ln>
                            <a:noFill/>
                          </a:ln>
                          <a:solidFill>
                            <a:schemeClr val="tx2"/>
                          </a:solidFill>
                          <a:effectLst/>
                          <a:latin typeface="Arial" pitchFamily="34" charset="0"/>
                          <a:cs typeface="Arial" pitchFamily="34" charset="0"/>
                        </a:rPr>
                        <a:t>Capital requirement for risk class N/ Capital requirement</a:t>
                      </a:r>
                    </a:p>
                  </a:txBody>
                  <a:tcPr marL="16361" marR="16361" marT="15879" marB="1587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2000"/>
                        </a:lnSpc>
                        <a:spcBef>
                          <a:spcPct val="0"/>
                        </a:spcBef>
                        <a:spcAft>
                          <a:spcPts val="313"/>
                        </a:spcAft>
                        <a:buClrTx/>
                        <a:buSzTx/>
                        <a:buFontTx/>
                        <a:buNone/>
                        <a:tabLst>
                          <a:tab pos="5715000" algn="l"/>
                        </a:tabLst>
                      </a:pPr>
                      <a:r>
                        <a:rPr kumimoji="0" lang="en-GB" sz="900" b="0" i="0" u="none" strike="noStrike" cap="none" normalizeH="0" baseline="0" smtClean="0">
                          <a:ln>
                            <a:noFill/>
                          </a:ln>
                          <a:solidFill>
                            <a:schemeClr val="tx2"/>
                          </a:solidFill>
                          <a:effectLst/>
                          <a:latin typeface="Verdana" pitchFamily="34" charset="0"/>
                          <a:cs typeface="Arial" pitchFamily="34" charset="0"/>
                        </a:rPr>
                        <a:t>Provides insight into the relative exposures to specific risk classes in the current risk profile of the business.</a:t>
                      </a:r>
                      <a:endParaRPr kumimoji="0" lang="en-GB" sz="900" b="0" i="0" u="none" strike="noStrike" cap="none" normalizeH="0" baseline="0" smtClean="0">
                        <a:ln>
                          <a:noFill/>
                        </a:ln>
                        <a:solidFill>
                          <a:schemeClr val="tx2"/>
                        </a:solidFill>
                        <a:effectLst/>
                        <a:latin typeface="Arial" pitchFamily="34" charset="0"/>
                        <a:cs typeface="Arial" pitchFamily="34" charset="0"/>
                      </a:endParaRPr>
                    </a:p>
                  </a:txBody>
                  <a:tcPr marL="16392" marR="16392" marT="15909" marB="15909"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0"/>
          <p:cNvSpPr>
            <a:spLocks noGrp="1"/>
          </p:cNvSpPr>
          <p:nvPr>
            <p:ph type="sldNum" sz="quarter" idx="10"/>
          </p:nvPr>
        </p:nvSpPr>
        <p:spPr bwMode="auto">
          <a:noFill/>
          <a:ln>
            <a:miter lim="800000"/>
            <a:headEnd/>
            <a:tailEnd/>
          </a:ln>
        </p:spPr>
        <p:txBody>
          <a:bodyPr/>
          <a:lstStyle/>
          <a:p>
            <a:fld id="{AA73A1F4-827E-4E75-B822-5A34A75C5E73}" type="slidenum">
              <a:rPr lang="en-GB" altLang="en-GB"/>
              <a:pPr/>
              <a:t>9</a:t>
            </a:fld>
            <a:endParaRPr lang="en-GB" altLang="en-GB"/>
          </a:p>
        </p:txBody>
      </p:sp>
      <p:sp>
        <p:nvSpPr>
          <p:cNvPr id="52229" name="Text Box 24"/>
          <p:cNvSpPr txBox="1">
            <a:spLocks noChangeArrowheads="1"/>
          </p:cNvSpPr>
          <p:nvPr/>
        </p:nvSpPr>
        <p:spPr bwMode="auto">
          <a:xfrm>
            <a:off x="383826" y="906092"/>
            <a:ext cx="8317187" cy="276983"/>
          </a:xfrm>
          <a:prstGeom prst="rect">
            <a:avLst/>
          </a:prstGeom>
          <a:noFill/>
          <a:ln w="9525" algn="ctr">
            <a:solidFill>
              <a:schemeClr val="accent2"/>
            </a:solidFill>
            <a:miter lim="800000"/>
            <a:headEnd/>
            <a:tailEnd/>
          </a:ln>
        </p:spPr>
        <p:txBody>
          <a:bodyPr lIns="91426" tIns="45712" rIns="91426" bIns="45712">
            <a:spAutoFit/>
          </a:bodyPr>
          <a:lstStyle/>
          <a:p>
            <a:pPr>
              <a:spcBef>
                <a:spcPct val="50000"/>
              </a:spcBef>
              <a:defRPr/>
            </a:pPr>
            <a:r>
              <a:rPr lang="en-GB" sz="1200" dirty="0">
                <a:solidFill>
                  <a:srgbClr val="000000"/>
                </a:solidFill>
                <a:cs typeface="Arial" charset="0"/>
              </a:rPr>
              <a:t>In this section we look at how Capital at Risk could be developed at the next level of granularity.  </a:t>
            </a:r>
          </a:p>
        </p:txBody>
      </p:sp>
      <p:sp>
        <p:nvSpPr>
          <p:cNvPr id="52231" name="Text Box 26"/>
          <p:cNvSpPr txBox="1">
            <a:spLocks noChangeArrowheads="1"/>
          </p:cNvSpPr>
          <p:nvPr/>
        </p:nvSpPr>
        <p:spPr bwMode="auto">
          <a:xfrm>
            <a:off x="155839" y="3429701"/>
            <a:ext cx="2321713" cy="1701545"/>
          </a:xfrm>
          <a:prstGeom prst="rect">
            <a:avLst/>
          </a:prstGeom>
          <a:noFill/>
          <a:ln w="9525" algn="ctr">
            <a:noFill/>
            <a:miter lim="800000"/>
            <a:headEnd/>
            <a:tailEnd/>
          </a:ln>
        </p:spPr>
        <p:txBody>
          <a:bodyPr lIns="91426" tIns="45712" rIns="91426" bIns="45712"/>
          <a:lstStyle/>
          <a:p>
            <a:pPr>
              <a:spcBef>
                <a:spcPct val="50000"/>
              </a:spcBef>
              <a:defRPr/>
            </a:pPr>
            <a:r>
              <a:rPr lang="en-GB" sz="1100" dirty="0">
                <a:solidFill>
                  <a:srgbClr val="000000"/>
                </a:solidFill>
                <a:latin typeface="Arial" charset="0"/>
                <a:cs typeface="Arial" charset="0"/>
              </a:rPr>
              <a:t>In the example, the Group is exposed to 5 risks:  </a:t>
            </a:r>
          </a:p>
          <a:p>
            <a:pPr marL="162371" indent="-162371">
              <a:spcBef>
                <a:spcPct val="50000"/>
              </a:spcBef>
              <a:buFont typeface="Arial" pitchFamily="34" charset="0"/>
              <a:buChar char="•"/>
              <a:defRPr/>
            </a:pPr>
            <a:r>
              <a:rPr lang="en-GB" sz="1100" dirty="0">
                <a:solidFill>
                  <a:srgbClr val="000000"/>
                </a:solidFill>
                <a:latin typeface="Arial" charset="0"/>
                <a:cs typeface="Arial" charset="0"/>
              </a:rPr>
              <a:t>Interest</a:t>
            </a:r>
          </a:p>
          <a:p>
            <a:pPr marL="162371" indent="-162371">
              <a:spcBef>
                <a:spcPct val="50000"/>
              </a:spcBef>
              <a:buFont typeface="Arial" pitchFamily="34" charset="0"/>
              <a:buChar char="•"/>
              <a:defRPr/>
            </a:pPr>
            <a:r>
              <a:rPr lang="en-GB" sz="1100" dirty="0">
                <a:solidFill>
                  <a:srgbClr val="000000"/>
                </a:solidFill>
                <a:latin typeface="Arial" charset="0"/>
                <a:cs typeface="Arial" charset="0"/>
              </a:rPr>
              <a:t>Credit Spreads</a:t>
            </a:r>
          </a:p>
          <a:p>
            <a:pPr marL="162371" indent="-162371">
              <a:spcBef>
                <a:spcPct val="50000"/>
              </a:spcBef>
              <a:buFont typeface="Arial" pitchFamily="34" charset="0"/>
              <a:buChar char="•"/>
              <a:defRPr/>
            </a:pPr>
            <a:r>
              <a:rPr lang="en-GB" sz="1100" dirty="0">
                <a:solidFill>
                  <a:srgbClr val="000000"/>
                </a:solidFill>
                <a:latin typeface="Arial" charset="0"/>
                <a:cs typeface="Arial" charset="0"/>
              </a:rPr>
              <a:t>Asset Share Volatility</a:t>
            </a:r>
          </a:p>
          <a:p>
            <a:pPr marL="162371" indent="-162371">
              <a:spcBef>
                <a:spcPct val="50000"/>
              </a:spcBef>
              <a:buFont typeface="Arial" pitchFamily="34" charset="0"/>
              <a:buChar char="•"/>
              <a:defRPr/>
            </a:pPr>
            <a:r>
              <a:rPr lang="en-GB" sz="1100" dirty="0">
                <a:solidFill>
                  <a:srgbClr val="000000"/>
                </a:solidFill>
                <a:latin typeface="Arial" charset="0"/>
                <a:cs typeface="Arial" charset="0"/>
              </a:rPr>
              <a:t>Equity</a:t>
            </a:r>
          </a:p>
          <a:p>
            <a:pPr marL="162371" indent="-162371">
              <a:spcBef>
                <a:spcPct val="50000"/>
              </a:spcBef>
              <a:buFont typeface="Arial" pitchFamily="34" charset="0"/>
              <a:buChar char="•"/>
              <a:defRPr/>
            </a:pPr>
            <a:r>
              <a:rPr lang="en-GB" sz="1100" dirty="0">
                <a:solidFill>
                  <a:srgbClr val="000000"/>
                </a:solidFill>
                <a:latin typeface="Arial" charset="0"/>
                <a:cs typeface="Arial" charset="0"/>
              </a:rPr>
              <a:t>Mortality</a:t>
            </a:r>
            <a:endParaRPr lang="en-GB" sz="1100" dirty="0">
              <a:solidFill>
                <a:srgbClr val="000000"/>
              </a:solidFill>
              <a:cs typeface="Arial" charset="0"/>
            </a:endParaRPr>
          </a:p>
        </p:txBody>
      </p:sp>
      <p:sp>
        <p:nvSpPr>
          <p:cNvPr id="29" name="Rectangle 2"/>
          <p:cNvSpPr txBox="1">
            <a:spLocks/>
          </p:cNvSpPr>
          <p:nvPr/>
        </p:nvSpPr>
        <p:spPr bwMode="auto">
          <a:xfrm>
            <a:off x="408357" y="350113"/>
            <a:ext cx="8422522" cy="630202"/>
          </a:xfrm>
          <a:prstGeom prst="rect">
            <a:avLst/>
          </a:prstGeom>
          <a:noFill/>
          <a:ln w="9525">
            <a:noFill/>
            <a:miter lim="800000"/>
            <a:headEnd/>
            <a:tailEnd/>
          </a:ln>
        </p:spPr>
        <p:txBody>
          <a:bodyPr lIns="0" tIns="0" rIns="0" bIns="0"/>
          <a:lstStyle/>
          <a:p>
            <a:pPr defTabSz="914404" eaLnBrk="0" hangingPunct="0">
              <a:lnSpc>
                <a:spcPts val="3050"/>
              </a:lnSpc>
              <a:defRPr/>
            </a:pPr>
            <a:r>
              <a:rPr lang="en-GB" sz="2300" b="1" dirty="0">
                <a:solidFill>
                  <a:schemeClr val="tx2"/>
                </a:solidFill>
                <a:latin typeface="+mj-lt"/>
                <a:ea typeface="+mj-ea"/>
                <a:cs typeface="+mj-cs"/>
              </a:rPr>
              <a:t>Metrics – Capital at Risk</a:t>
            </a:r>
          </a:p>
        </p:txBody>
      </p:sp>
      <p:grpSp>
        <p:nvGrpSpPr>
          <p:cNvPr id="2" name="Group 4"/>
          <p:cNvGrpSpPr>
            <a:grpSpLocks noChangeAspect="1"/>
          </p:cNvGrpSpPr>
          <p:nvPr/>
        </p:nvGrpSpPr>
        <p:grpSpPr bwMode="auto">
          <a:xfrm>
            <a:off x="5805005" y="4964593"/>
            <a:ext cx="2923425" cy="1742159"/>
            <a:chOff x="1833" y="3548"/>
            <a:chExt cx="2026" cy="1244"/>
          </a:xfrm>
        </p:grpSpPr>
        <p:sp>
          <p:nvSpPr>
            <p:cNvPr id="15853" name="AutoShape 3"/>
            <p:cNvSpPr>
              <a:spLocks noChangeAspect="1" noChangeArrowheads="1" noTextEdit="1"/>
            </p:cNvSpPr>
            <p:nvPr/>
          </p:nvSpPr>
          <p:spPr bwMode="auto">
            <a:xfrm>
              <a:off x="1833" y="3548"/>
              <a:ext cx="2026" cy="1244"/>
            </a:xfrm>
            <a:prstGeom prst="rect">
              <a:avLst/>
            </a:prstGeom>
            <a:noFill/>
            <a:ln w="9525">
              <a:noFill/>
              <a:miter lim="800000"/>
              <a:headEnd/>
              <a:tailEnd/>
            </a:ln>
          </p:spPr>
          <p:txBody>
            <a:bodyPr/>
            <a:lstStyle/>
            <a:p>
              <a:endParaRPr lang="en-US"/>
            </a:p>
          </p:txBody>
        </p:sp>
        <p:sp>
          <p:nvSpPr>
            <p:cNvPr id="15854" name="Rectangle 5"/>
            <p:cNvSpPr>
              <a:spLocks noChangeArrowheads="1"/>
            </p:cNvSpPr>
            <p:nvPr/>
          </p:nvSpPr>
          <p:spPr bwMode="auto">
            <a:xfrm>
              <a:off x="1854" y="3571"/>
              <a:ext cx="1980" cy="1198"/>
            </a:xfrm>
            <a:prstGeom prst="rect">
              <a:avLst/>
            </a:prstGeom>
            <a:solidFill>
              <a:srgbClr val="FFFFFF"/>
            </a:solidFill>
            <a:ln w="4">
              <a:solidFill>
                <a:srgbClr val="000000"/>
              </a:solidFill>
              <a:miter lim="800000"/>
              <a:headEnd/>
              <a:tailEnd/>
            </a:ln>
          </p:spPr>
          <p:txBody>
            <a:bodyPr/>
            <a:lstStyle/>
            <a:p>
              <a:endParaRPr lang="en-US"/>
            </a:p>
          </p:txBody>
        </p:sp>
        <p:sp>
          <p:nvSpPr>
            <p:cNvPr id="15855" name="Rectangle 6"/>
            <p:cNvSpPr>
              <a:spLocks noChangeArrowheads="1"/>
            </p:cNvSpPr>
            <p:nvPr/>
          </p:nvSpPr>
          <p:spPr bwMode="auto">
            <a:xfrm>
              <a:off x="1998" y="3884"/>
              <a:ext cx="1106" cy="572"/>
            </a:xfrm>
            <a:prstGeom prst="rect">
              <a:avLst/>
            </a:prstGeom>
            <a:solidFill>
              <a:srgbClr val="DED3B6"/>
            </a:solidFill>
            <a:ln w="9525">
              <a:noFill/>
              <a:miter lim="800000"/>
              <a:headEnd/>
              <a:tailEnd/>
            </a:ln>
          </p:spPr>
          <p:txBody>
            <a:bodyPr/>
            <a:lstStyle/>
            <a:p>
              <a:endParaRPr lang="en-US"/>
            </a:p>
          </p:txBody>
        </p:sp>
        <p:sp>
          <p:nvSpPr>
            <p:cNvPr id="15856" name="Line 7"/>
            <p:cNvSpPr>
              <a:spLocks noChangeShapeType="1"/>
            </p:cNvSpPr>
            <p:nvPr/>
          </p:nvSpPr>
          <p:spPr bwMode="auto">
            <a:xfrm>
              <a:off x="1998" y="4386"/>
              <a:ext cx="1106" cy="1"/>
            </a:xfrm>
            <a:prstGeom prst="line">
              <a:avLst/>
            </a:prstGeom>
            <a:noFill/>
            <a:ln w="0">
              <a:solidFill>
                <a:srgbClr val="000000"/>
              </a:solidFill>
              <a:round/>
              <a:headEnd/>
              <a:tailEnd/>
            </a:ln>
          </p:spPr>
          <p:txBody>
            <a:bodyPr/>
            <a:lstStyle/>
            <a:p>
              <a:endParaRPr lang="en-US"/>
            </a:p>
          </p:txBody>
        </p:sp>
        <p:sp>
          <p:nvSpPr>
            <p:cNvPr id="15857" name="Line 8"/>
            <p:cNvSpPr>
              <a:spLocks noChangeShapeType="1"/>
            </p:cNvSpPr>
            <p:nvPr/>
          </p:nvSpPr>
          <p:spPr bwMode="auto">
            <a:xfrm>
              <a:off x="1998" y="4313"/>
              <a:ext cx="1106" cy="1"/>
            </a:xfrm>
            <a:prstGeom prst="line">
              <a:avLst/>
            </a:prstGeom>
            <a:noFill/>
            <a:ln w="0">
              <a:solidFill>
                <a:srgbClr val="000000"/>
              </a:solidFill>
              <a:round/>
              <a:headEnd/>
              <a:tailEnd/>
            </a:ln>
          </p:spPr>
          <p:txBody>
            <a:bodyPr/>
            <a:lstStyle/>
            <a:p>
              <a:endParaRPr lang="en-US"/>
            </a:p>
          </p:txBody>
        </p:sp>
        <p:sp>
          <p:nvSpPr>
            <p:cNvPr id="15858" name="Line 9"/>
            <p:cNvSpPr>
              <a:spLocks noChangeShapeType="1"/>
            </p:cNvSpPr>
            <p:nvPr/>
          </p:nvSpPr>
          <p:spPr bwMode="auto">
            <a:xfrm>
              <a:off x="1998" y="4244"/>
              <a:ext cx="1106" cy="1"/>
            </a:xfrm>
            <a:prstGeom prst="line">
              <a:avLst/>
            </a:prstGeom>
            <a:noFill/>
            <a:ln w="0">
              <a:solidFill>
                <a:srgbClr val="000000"/>
              </a:solidFill>
              <a:round/>
              <a:headEnd/>
              <a:tailEnd/>
            </a:ln>
          </p:spPr>
          <p:txBody>
            <a:bodyPr/>
            <a:lstStyle/>
            <a:p>
              <a:endParaRPr lang="en-US"/>
            </a:p>
          </p:txBody>
        </p:sp>
        <p:sp>
          <p:nvSpPr>
            <p:cNvPr id="15859" name="Line 10"/>
            <p:cNvSpPr>
              <a:spLocks noChangeShapeType="1"/>
            </p:cNvSpPr>
            <p:nvPr/>
          </p:nvSpPr>
          <p:spPr bwMode="auto">
            <a:xfrm>
              <a:off x="1998" y="4170"/>
              <a:ext cx="1106" cy="1"/>
            </a:xfrm>
            <a:prstGeom prst="line">
              <a:avLst/>
            </a:prstGeom>
            <a:noFill/>
            <a:ln w="0">
              <a:solidFill>
                <a:srgbClr val="000000"/>
              </a:solidFill>
              <a:round/>
              <a:headEnd/>
              <a:tailEnd/>
            </a:ln>
          </p:spPr>
          <p:txBody>
            <a:bodyPr/>
            <a:lstStyle/>
            <a:p>
              <a:endParaRPr lang="en-US"/>
            </a:p>
          </p:txBody>
        </p:sp>
        <p:sp>
          <p:nvSpPr>
            <p:cNvPr id="15860" name="Line 11"/>
            <p:cNvSpPr>
              <a:spLocks noChangeShapeType="1"/>
            </p:cNvSpPr>
            <p:nvPr/>
          </p:nvSpPr>
          <p:spPr bwMode="auto">
            <a:xfrm>
              <a:off x="1998" y="4101"/>
              <a:ext cx="1106" cy="1"/>
            </a:xfrm>
            <a:prstGeom prst="line">
              <a:avLst/>
            </a:prstGeom>
            <a:noFill/>
            <a:ln w="0">
              <a:solidFill>
                <a:srgbClr val="000000"/>
              </a:solidFill>
              <a:round/>
              <a:headEnd/>
              <a:tailEnd/>
            </a:ln>
          </p:spPr>
          <p:txBody>
            <a:bodyPr/>
            <a:lstStyle/>
            <a:p>
              <a:endParaRPr lang="en-US"/>
            </a:p>
          </p:txBody>
        </p:sp>
        <p:sp>
          <p:nvSpPr>
            <p:cNvPr id="15861" name="Line 12"/>
            <p:cNvSpPr>
              <a:spLocks noChangeShapeType="1"/>
            </p:cNvSpPr>
            <p:nvPr/>
          </p:nvSpPr>
          <p:spPr bwMode="auto">
            <a:xfrm>
              <a:off x="1998" y="4027"/>
              <a:ext cx="1106" cy="1"/>
            </a:xfrm>
            <a:prstGeom prst="line">
              <a:avLst/>
            </a:prstGeom>
            <a:noFill/>
            <a:ln w="0">
              <a:solidFill>
                <a:srgbClr val="000000"/>
              </a:solidFill>
              <a:round/>
              <a:headEnd/>
              <a:tailEnd/>
            </a:ln>
          </p:spPr>
          <p:txBody>
            <a:bodyPr/>
            <a:lstStyle/>
            <a:p>
              <a:endParaRPr lang="en-US"/>
            </a:p>
          </p:txBody>
        </p:sp>
        <p:sp>
          <p:nvSpPr>
            <p:cNvPr id="15862" name="Line 13"/>
            <p:cNvSpPr>
              <a:spLocks noChangeShapeType="1"/>
            </p:cNvSpPr>
            <p:nvPr/>
          </p:nvSpPr>
          <p:spPr bwMode="auto">
            <a:xfrm>
              <a:off x="1998" y="3958"/>
              <a:ext cx="1106" cy="1"/>
            </a:xfrm>
            <a:prstGeom prst="line">
              <a:avLst/>
            </a:prstGeom>
            <a:noFill/>
            <a:ln w="0">
              <a:solidFill>
                <a:srgbClr val="000000"/>
              </a:solidFill>
              <a:round/>
              <a:headEnd/>
              <a:tailEnd/>
            </a:ln>
          </p:spPr>
          <p:txBody>
            <a:bodyPr/>
            <a:lstStyle/>
            <a:p>
              <a:endParaRPr lang="en-US"/>
            </a:p>
          </p:txBody>
        </p:sp>
        <p:sp>
          <p:nvSpPr>
            <p:cNvPr id="15863" name="Line 14"/>
            <p:cNvSpPr>
              <a:spLocks noChangeShapeType="1"/>
            </p:cNvSpPr>
            <p:nvPr/>
          </p:nvSpPr>
          <p:spPr bwMode="auto">
            <a:xfrm>
              <a:off x="1998" y="3884"/>
              <a:ext cx="1106" cy="1"/>
            </a:xfrm>
            <a:prstGeom prst="line">
              <a:avLst/>
            </a:prstGeom>
            <a:noFill/>
            <a:ln w="0">
              <a:solidFill>
                <a:srgbClr val="000000"/>
              </a:solidFill>
              <a:round/>
              <a:headEnd/>
              <a:tailEnd/>
            </a:ln>
          </p:spPr>
          <p:txBody>
            <a:bodyPr/>
            <a:lstStyle/>
            <a:p>
              <a:endParaRPr lang="en-US"/>
            </a:p>
          </p:txBody>
        </p:sp>
        <p:sp>
          <p:nvSpPr>
            <p:cNvPr id="15864" name="Rectangle 15"/>
            <p:cNvSpPr>
              <a:spLocks noChangeArrowheads="1"/>
            </p:cNvSpPr>
            <p:nvPr/>
          </p:nvSpPr>
          <p:spPr bwMode="auto">
            <a:xfrm>
              <a:off x="1998" y="3884"/>
              <a:ext cx="1106" cy="572"/>
            </a:xfrm>
            <a:prstGeom prst="rect">
              <a:avLst/>
            </a:prstGeom>
            <a:solidFill>
              <a:schemeClr val="bg1"/>
            </a:solidFill>
            <a:ln w="4">
              <a:solidFill>
                <a:srgbClr val="808080"/>
              </a:solidFill>
              <a:miter lim="800000"/>
              <a:headEnd/>
              <a:tailEnd/>
            </a:ln>
          </p:spPr>
          <p:txBody>
            <a:bodyPr/>
            <a:lstStyle/>
            <a:p>
              <a:endParaRPr lang="en-US"/>
            </a:p>
          </p:txBody>
        </p:sp>
        <p:sp>
          <p:nvSpPr>
            <p:cNvPr id="15865" name="Rectangle 16"/>
            <p:cNvSpPr>
              <a:spLocks noChangeArrowheads="1"/>
            </p:cNvSpPr>
            <p:nvPr/>
          </p:nvSpPr>
          <p:spPr bwMode="auto">
            <a:xfrm>
              <a:off x="2052" y="4156"/>
              <a:ext cx="78" cy="300"/>
            </a:xfrm>
            <a:prstGeom prst="rect">
              <a:avLst/>
            </a:prstGeom>
            <a:solidFill>
              <a:srgbClr val="000599"/>
            </a:solidFill>
            <a:ln w="4">
              <a:solidFill>
                <a:srgbClr val="000000"/>
              </a:solidFill>
              <a:miter lim="800000"/>
              <a:headEnd/>
              <a:tailEnd/>
            </a:ln>
          </p:spPr>
          <p:txBody>
            <a:bodyPr/>
            <a:lstStyle/>
            <a:p>
              <a:endParaRPr lang="en-US"/>
            </a:p>
          </p:txBody>
        </p:sp>
        <p:sp>
          <p:nvSpPr>
            <p:cNvPr id="15866" name="Rectangle 17"/>
            <p:cNvSpPr>
              <a:spLocks noChangeArrowheads="1"/>
            </p:cNvSpPr>
            <p:nvPr/>
          </p:nvSpPr>
          <p:spPr bwMode="auto">
            <a:xfrm>
              <a:off x="2237" y="4133"/>
              <a:ext cx="75" cy="323"/>
            </a:xfrm>
            <a:prstGeom prst="rect">
              <a:avLst/>
            </a:prstGeom>
            <a:solidFill>
              <a:srgbClr val="000599"/>
            </a:solidFill>
            <a:ln w="4">
              <a:solidFill>
                <a:srgbClr val="000000"/>
              </a:solidFill>
              <a:miter lim="800000"/>
              <a:headEnd/>
              <a:tailEnd/>
            </a:ln>
          </p:spPr>
          <p:txBody>
            <a:bodyPr/>
            <a:lstStyle/>
            <a:p>
              <a:endParaRPr lang="en-US"/>
            </a:p>
          </p:txBody>
        </p:sp>
        <p:sp>
          <p:nvSpPr>
            <p:cNvPr id="15867" name="Rectangle 18"/>
            <p:cNvSpPr>
              <a:spLocks noChangeArrowheads="1"/>
            </p:cNvSpPr>
            <p:nvPr/>
          </p:nvSpPr>
          <p:spPr bwMode="auto">
            <a:xfrm>
              <a:off x="2419" y="4207"/>
              <a:ext cx="75" cy="249"/>
            </a:xfrm>
            <a:prstGeom prst="rect">
              <a:avLst/>
            </a:prstGeom>
            <a:solidFill>
              <a:srgbClr val="000599"/>
            </a:solidFill>
            <a:ln w="4">
              <a:solidFill>
                <a:srgbClr val="000000"/>
              </a:solidFill>
              <a:miter lim="800000"/>
              <a:headEnd/>
              <a:tailEnd/>
            </a:ln>
          </p:spPr>
          <p:txBody>
            <a:bodyPr/>
            <a:lstStyle/>
            <a:p>
              <a:endParaRPr lang="en-US"/>
            </a:p>
          </p:txBody>
        </p:sp>
        <p:sp>
          <p:nvSpPr>
            <p:cNvPr id="15868" name="Rectangle 19"/>
            <p:cNvSpPr>
              <a:spLocks noChangeArrowheads="1"/>
            </p:cNvSpPr>
            <p:nvPr/>
          </p:nvSpPr>
          <p:spPr bwMode="auto">
            <a:xfrm>
              <a:off x="2605" y="4175"/>
              <a:ext cx="78" cy="281"/>
            </a:xfrm>
            <a:prstGeom prst="rect">
              <a:avLst/>
            </a:prstGeom>
            <a:solidFill>
              <a:srgbClr val="000599"/>
            </a:solidFill>
            <a:ln w="4">
              <a:solidFill>
                <a:srgbClr val="000000"/>
              </a:solidFill>
              <a:miter lim="800000"/>
              <a:headEnd/>
              <a:tailEnd/>
            </a:ln>
          </p:spPr>
          <p:txBody>
            <a:bodyPr/>
            <a:lstStyle/>
            <a:p>
              <a:endParaRPr lang="en-US"/>
            </a:p>
          </p:txBody>
        </p:sp>
        <p:sp>
          <p:nvSpPr>
            <p:cNvPr id="15869" name="Rectangle 20"/>
            <p:cNvSpPr>
              <a:spLocks noChangeArrowheads="1"/>
            </p:cNvSpPr>
            <p:nvPr/>
          </p:nvSpPr>
          <p:spPr bwMode="auto">
            <a:xfrm>
              <a:off x="2790" y="4400"/>
              <a:ext cx="75" cy="56"/>
            </a:xfrm>
            <a:prstGeom prst="rect">
              <a:avLst/>
            </a:prstGeom>
            <a:solidFill>
              <a:srgbClr val="000599"/>
            </a:solidFill>
            <a:ln w="4">
              <a:solidFill>
                <a:srgbClr val="000000"/>
              </a:solidFill>
              <a:miter lim="800000"/>
              <a:headEnd/>
              <a:tailEnd/>
            </a:ln>
          </p:spPr>
          <p:txBody>
            <a:bodyPr/>
            <a:lstStyle/>
            <a:p>
              <a:endParaRPr lang="en-US"/>
            </a:p>
          </p:txBody>
        </p:sp>
        <p:sp>
          <p:nvSpPr>
            <p:cNvPr id="15870" name="Rectangle 21"/>
            <p:cNvSpPr>
              <a:spLocks noChangeArrowheads="1"/>
            </p:cNvSpPr>
            <p:nvPr/>
          </p:nvSpPr>
          <p:spPr bwMode="auto">
            <a:xfrm>
              <a:off x="2972" y="4400"/>
              <a:ext cx="78" cy="56"/>
            </a:xfrm>
            <a:prstGeom prst="rect">
              <a:avLst/>
            </a:prstGeom>
            <a:solidFill>
              <a:srgbClr val="000599"/>
            </a:solidFill>
            <a:ln w="4">
              <a:solidFill>
                <a:srgbClr val="000000"/>
              </a:solidFill>
              <a:miter lim="800000"/>
              <a:headEnd/>
              <a:tailEnd/>
            </a:ln>
          </p:spPr>
          <p:txBody>
            <a:bodyPr/>
            <a:lstStyle/>
            <a:p>
              <a:endParaRPr lang="en-US"/>
            </a:p>
          </p:txBody>
        </p:sp>
        <p:sp>
          <p:nvSpPr>
            <p:cNvPr id="15871" name="Line 22"/>
            <p:cNvSpPr>
              <a:spLocks noChangeShapeType="1"/>
            </p:cNvSpPr>
            <p:nvPr/>
          </p:nvSpPr>
          <p:spPr bwMode="auto">
            <a:xfrm>
              <a:off x="1998" y="3884"/>
              <a:ext cx="1" cy="572"/>
            </a:xfrm>
            <a:prstGeom prst="line">
              <a:avLst/>
            </a:prstGeom>
            <a:noFill/>
            <a:ln w="0">
              <a:solidFill>
                <a:srgbClr val="000000"/>
              </a:solidFill>
              <a:round/>
              <a:headEnd/>
              <a:tailEnd/>
            </a:ln>
          </p:spPr>
          <p:txBody>
            <a:bodyPr/>
            <a:lstStyle/>
            <a:p>
              <a:endParaRPr lang="en-US"/>
            </a:p>
          </p:txBody>
        </p:sp>
        <p:sp>
          <p:nvSpPr>
            <p:cNvPr id="15872" name="Line 23"/>
            <p:cNvSpPr>
              <a:spLocks noChangeShapeType="1"/>
            </p:cNvSpPr>
            <p:nvPr/>
          </p:nvSpPr>
          <p:spPr bwMode="auto">
            <a:xfrm>
              <a:off x="1986" y="4456"/>
              <a:ext cx="12" cy="1"/>
            </a:xfrm>
            <a:prstGeom prst="line">
              <a:avLst/>
            </a:prstGeom>
            <a:noFill/>
            <a:ln w="0">
              <a:solidFill>
                <a:srgbClr val="000000"/>
              </a:solidFill>
              <a:round/>
              <a:headEnd/>
              <a:tailEnd/>
            </a:ln>
          </p:spPr>
          <p:txBody>
            <a:bodyPr/>
            <a:lstStyle/>
            <a:p>
              <a:endParaRPr lang="en-US"/>
            </a:p>
          </p:txBody>
        </p:sp>
        <p:sp>
          <p:nvSpPr>
            <p:cNvPr id="15873" name="Line 24"/>
            <p:cNvSpPr>
              <a:spLocks noChangeShapeType="1"/>
            </p:cNvSpPr>
            <p:nvPr/>
          </p:nvSpPr>
          <p:spPr bwMode="auto">
            <a:xfrm>
              <a:off x="1986" y="4386"/>
              <a:ext cx="12" cy="1"/>
            </a:xfrm>
            <a:prstGeom prst="line">
              <a:avLst/>
            </a:prstGeom>
            <a:noFill/>
            <a:ln w="0">
              <a:solidFill>
                <a:srgbClr val="000000"/>
              </a:solidFill>
              <a:round/>
              <a:headEnd/>
              <a:tailEnd/>
            </a:ln>
          </p:spPr>
          <p:txBody>
            <a:bodyPr/>
            <a:lstStyle/>
            <a:p>
              <a:endParaRPr lang="en-US"/>
            </a:p>
          </p:txBody>
        </p:sp>
        <p:sp>
          <p:nvSpPr>
            <p:cNvPr id="15874" name="Line 25"/>
            <p:cNvSpPr>
              <a:spLocks noChangeShapeType="1"/>
            </p:cNvSpPr>
            <p:nvPr/>
          </p:nvSpPr>
          <p:spPr bwMode="auto">
            <a:xfrm>
              <a:off x="1986" y="4313"/>
              <a:ext cx="12" cy="1"/>
            </a:xfrm>
            <a:prstGeom prst="line">
              <a:avLst/>
            </a:prstGeom>
            <a:noFill/>
            <a:ln w="0">
              <a:solidFill>
                <a:srgbClr val="000000"/>
              </a:solidFill>
              <a:round/>
              <a:headEnd/>
              <a:tailEnd/>
            </a:ln>
          </p:spPr>
          <p:txBody>
            <a:bodyPr/>
            <a:lstStyle/>
            <a:p>
              <a:endParaRPr lang="en-US"/>
            </a:p>
          </p:txBody>
        </p:sp>
        <p:sp>
          <p:nvSpPr>
            <p:cNvPr id="15875" name="Line 26"/>
            <p:cNvSpPr>
              <a:spLocks noChangeShapeType="1"/>
            </p:cNvSpPr>
            <p:nvPr/>
          </p:nvSpPr>
          <p:spPr bwMode="auto">
            <a:xfrm>
              <a:off x="1986" y="4244"/>
              <a:ext cx="12" cy="1"/>
            </a:xfrm>
            <a:prstGeom prst="line">
              <a:avLst/>
            </a:prstGeom>
            <a:noFill/>
            <a:ln w="0">
              <a:solidFill>
                <a:srgbClr val="000000"/>
              </a:solidFill>
              <a:round/>
              <a:headEnd/>
              <a:tailEnd/>
            </a:ln>
          </p:spPr>
          <p:txBody>
            <a:bodyPr/>
            <a:lstStyle/>
            <a:p>
              <a:endParaRPr lang="en-US"/>
            </a:p>
          </p:txBody>
        </p:sp>
        <p:sp>
          <p:nvSpPr>
            <p:cNvPr id="15876" name="Line 27"/>
            <p:cNvSpPr>
              <a:spLocks noChangeShapeType="1"/>
            </p:cNvSpPr>
            <p:nvPr/>
          </p:nvSpPr>
          <p:spPr bwMode="auto">
            <a:xfrm>
              <a:off x="1986" y="4170"/>
              <a:ext cx="12" cy="1"/>
            </a:xfrm>
            <a:prstGeom prst="line">
              <a:avLst/>
            </a:prstGeom>
            <a:noFill/>
            <a:ln w="0">
              <a:solidFill>
                <a:srgbClr val="000000"/>
              </a:solidFill>
              <a:round/>
              <a:headEnd/>
              <a:tailEnd/>
            </a:ln>
          </p:spPr>
          <p:txBody>
            <a:bodyPr/>
            <a:lstStyle/>
            <a:p>
              <a:endParaRPr lang="en-US"/>
            </a:p>
          </p:txBody>
        </p:sp>
        <p:sp>
          <p:nvSpPr>
            <p:cNvPr id="15877" name="Line 28"/>
            <p:cNvSpPr>
              <a:spLocks noChangeShapeType="1"/>
            </p:cNvSpPr>
            <p:nvPr/>
          </p:nvSpPr>
          <p:spPr bwMode="auto">
            <a:xfrm>
              <a:off x="1986" y="4101"/>
              <a:ext cx="12" cy="1"/>
            </a:xfrm>
            <a:prstGeom prst="line">
              <a:avLst/>
            </a:prstGeom>
            <a:noFill/>
            <a:ln w="0">
              <a:solidFill>
                <a:srgbClr val="000000"/>
              </a:solidFill>
              <a:round/>
              <a:headEnd/>
              <a:tailEnd/>
            </a:ln>
          </p:spPr>
          <p:txBody>
            <a:bodyPr/>
            <a:lstStyle/>
            <a:p>
              <a:endParaRPr lang="en-US"/>
            </a:p>
          </p:txBody>
        </p:sp>
        <p:sp>
          <p:nvSpPr>
            <p:cNvPr id="15878" name="Line 29"/>
            <p:cNvSpPr>
              <a:spLocks noChangeShapeType="1"/>
            </p:cNvSpPr>
            <p:nvPr/>
          </p:nvSpPr>
          <p:spPr bwMode="auto">
            <a:xfrm>
              <a:off x="1986" y="4027"/>
              <a:ext cx="12" cy="1"/>
            </a:xfrm>
            <a:prstGeom prst="line">
              <a:avLst/>
            </a:prstGeom>
            <a:noFill/>
            <a:ln w="0">
              <a:solidFill>
                <a:srgbClr val="000000"/>
              </a:solidFill>
              <a:round/>
              <a:headEnd/>
              <a:tailEnd/>
            </a:ln>
          </p:spPr>
          <p:txBody>
            <a:bodyPr/>
            <a:lstStyle/>
            <a:p>
              <a:endParaRPr lang="en-US"/>
            </a:p>
          </p:txBody>
        </p:sp>
        <p:sp>
          <p:nvSpPr>
            <p:cNvPr id="15879" name="Line 30"/>
            <p:cNvSpPr>
              <a:spLocks noChangeShapeType="1"/>
            </p:cNvSpPr>
            <p:nvPr/>
          </p:nvSpPr>
          <p:spPr bwMode="auto">
            <a:xfrm>
              <a:off x="1986" y="3958"/>
              <a:ext cx="12" cy="1"/>
            </a:xfrm>
            <a:prstGeom prst="line">
              <a:avLst/>
            </a:prstGeom>
            <a:noFill/>
            <a:ln w="0">
              <a:solidFill>
                <a:srgbClr val="000000"/>
              </a:solidFill>
              <a:round/>
              <a:headEnd/>
              <a:tailEnd/>
            </a:ln>
          </p:spPr>
          <p:txBody>
            <a:bodyPr/>
            <a:lstStyle/>
            <a:p>
              <a:endParaRPr lang="en-US"/>
            </a:p>
          </p:txBody>
        </p:sp>
        <p:sp>
          <p:nvSpPr>
            <p:cNvPr id="15880" name="Line 31"/>
            <p:cNvSpPr>
              <a:spLocks noChangeShapeType="1"/>
            </p:cNvSpPr>
            <p:nvPr/>
          </p:nvSpPr>
          <p:spPr bwMode="auto">
            <a:xfrm>
              <a:off x="1986" y="3884"/>
              <a:ext cx="12" cy="1"/>
            </a:xfrm>
            <a:prstGeom prst="line">
              <a:avLst/>
            </a:prstGeom>
            <a:noFill/>
            <a:ln w="0">
              <a:solidFill>
                <a:srgbClr val="000000"/>
              </a:solidFill>
              <a:round/>
              <a:headEnd/>
              <a:tailEnd/>
            </a:ln>
          </p:spPr>
          <p:txBody>
            <a:bodyPr/>
            <a:lstStyle/>
            <a:p>
              <a:endParaRPr lang="en-US"/>
            </a:p>
          </p:txBody>
        </p:sp>
        <p:sp>
          <p:nvSpPr>
            <p:cNvPr id="15881" name="Line 32"/>
            <p:cNvSpPr>
              <a:spLocks noChangeShapeType="1"/>
            </p:cNvSpPr>
            <p:nvPr/>
          </p:nvSpPr>
          <p:spPr bwMode="auto">
            <a:xfrm>
              <a:off x="1998" y="4456"/>
              <a:ext cx="1106" cy="1"/>
            </a:xfrm>
            <a:prstGeom prst="line">
              <a:avLst/>
            </a:prstGeom>
            <a:noFill/>
            <a:ln w="0">
              <a:solidFill>
                <a:srgbClr val="000000"/>
              </a:solidFill>
              <a:round/>
              <a:headEnd/>
              <a:tailEnd/>
            </a:ln>
          </p:spPr>
          <p:txBody>
            <a:bodyPr/>
            <a:lstStyle/>
            <a:p>
              <a:endParaRPr lang="en-US"/>
            </a:p>
          </p:txBody>
        </p:sp>
        <p:sp>
          <p:nvSpPr>
            <p:cNvPr id="15882" name="Line 33"/>
            <p:cNvSpPr>
              <a:spLocks noChangeShapeType="1"/>
            </p:cNvSpPr>
            <p:nvPr/>
          </p:nvSpPr>
          <p:spPr bwMode="auto">
            <a:xfrm flipV="1">
              <a:off x="1998" y="4456"/>
              <a:ext cx="1" cy="9"/>
            </a:xfrm>
            <a:prstGeom prst="line">
              <a:avLst/>
            </a:prstGeom>
            <a:noFill/>
            <a:ln w="0">
              <a:solidFill>
                <a:srgbClr val="000000"/>
              </a:solidFill>
              <a:round/>
              <a:headEnd/>
              <a:tailEnd/>
            </a:ln>
          </p:spPr>
          <p:txBody>
            <a:bodyPr/>
            <a:lstStyle/>
            <a:p>
              <a:endParaRPr lang="en-US"/>
            </a:p>
          </p:txBody>
        </p:sp>
        <p:sp>
          <p:nvSpPr>
            <p:cNvPr id="15883" name="Line 34"/>
            <p:cNvSpPr>
              <a:spLocks noChangeShapeType="1"/>
            </p:cNvSpPr>
            <p:nvPr/>
          </p:nvSpPr>
          <p:spPr bwMode="auto">
            <a:xfrm flipV="1">
              <a:off x="2184" y="4456"/>
              <a:ext cx="1" cy="9"/>
            </a:xfrm>
            <a:prstGeom prst="line">
              <a:avLst/>
            </a:prstGeom>
            <a:noFill/>
            <a:ln w="0">
              <a:solidFill>
                <a:srgbClr val="000000"/>
              </a:solidFill>
              <a:round/>
              <a:headEnd/>
              <a:tailEnd/>
            </a:ln>
          </p:spPr>
          <p:txBody>
            <a:bodyPr/>
            <a:lstStyle/>
            <a:p>
              <a:endParaRPr lang="en-US"/>
            </a:p>
          </p:txBody>
        </p:sp>
        <p:sp>
          <p:nvSpPr>
            <p:cNvPr id="15884" name="Line 35"/>
            <p:cNvSpPr>
              <a:spLocks noChangeShapeType="1"/>
            </p:cNvSpPr>
            <p:nvPr/>
          </p:nvSpPr>
          <p:spPr bwMode="auto">
            <a:xfrm flipV="1">
              <a:off x="2365" y="4456"/>
              <a:ext cx="1" cy="9"/>
            </a:xfrm>
            <a:prstGeom prst="line">
              <a:avLst/>
            </a:prstGeom>
            <a:noFill/>
            <a:ln w="0">
              <a:solidFill>
                <a:srgbClr val="000000"/>
              </a:solidFill>
              <a:round/>
              <a:headEnd/>
              <a:tailEnd/>
            </a:ln>
          </p:spPr>
          <p:txBody>
            <a:bodyPr/>
            <a:lstStyle/>
            <a:p>
              <a:endParaRPr lang="en-US"/>
            </a:p>
          </p:txBody>
        </p:sp>
        <p:sp>
          <p:nvSpPr>
            <p:cNvPr id="15885" name="Line 36"/>
            <p:cNvSpPr>
              <a:spLocks noChangeShapeType="1"/>
            </p:cNvSpPr>
            <p:nvPr/>
          </p:nvSpPr>
          <p:spPr bwMode="auto">
            <a:xfrm flipV="1">
              <a:off x="2551" y="4456"/>
              <a:ext cx="1" cy="9"/>
            </a:xfrm>
            <a:prstGeom prst="line">
              <a:avLst/>
            </a:prstGeom>
            <a:noFill/>
            <a:ln w="0">
              <a:solidFill>
                <a:srgbClr val="000000"/>
              </a:solidFill>
              <a:round/>
              <a:headEnd/>
              <a:tailEnd/>
            </a:ln>
          </p:spPr>
          <p:txBody>
            <a:bodyPr/>
            <a:lstStyle/>
            <a:p>
              <a:endParaRPr lang="en-US"/>
            </a:p>
          </p:txBody>
        </p:sp>
        <p:sp>
          <p:nvSpPr>
            <p:cNvPr id="15886" name="Line 37"/>
            <p:cNvSpPr>
              <a:spLocks noChangeShapeType="1"/>
            </p:cNvSpPr>
            <p:nvPr/>
          </p:nvSpPr>
          <p:spPr bwMode="auto">
            <a:xfrm flipV="1">
              <a:off x="2737" y="4456"/>
              <a:ext cx="1" cy="9"/>
            </a:xfrm>
            <a:prstGeom prst="line">
              <a:avLst/>
            </a:prstGeom>
            <a:noFill/>
            <a:ln w="0">
              <a:solidFill>
                <a:srgbClr val="000000"/>
              </a:solidFill>
              <a:round/>
              <a:headEnd/>
              <a:tailEnd/>
            </a:ln>
          </p:spPr>
          <p:txBody>
            <a:bodyPr/>
            <a:lstStyle/>
            <a:p>
              <a:endParaRPr lang="en-US"/>
            </a:p>
          </p:txBody>
        </p:sp>
        <p:sp>
          <p:nvSpPr>
            <p:cNvPr id="15887" name="Line 38"/>
            <p:cNvSpPr>
              <a:spLocks noChangeShapeType="1"/>
            </p:cNvSpPr>
            <p:nvPr/>
          </p:nvSpPr>
          <p:spPr bwMode="auto">
            <a:xfrm flipV="1">
              <a:off x="2918" y="4456"/>
              <a:ext cx="1" cy="9"/>
            </a:xfrm>
            <a:prstGeom prst="line">
              <a:avLst/>
            </a:prstGeom>
            <a:noFill/>
            <a:ln w="0">
              <a:solidFill>
                <a:srgbClr val="000000"/>
              </a:solidFill>
              <a:round/>
              <a:headEnd/>
              <a:tailEnd/>
            </a:ln>
          </p:spPr>
          <p:txBody>
            <a:bodyPr/>
            <a:lstStyle/>
            <a:p>
              <a:endParaRPr lang="en-US"/>
            </a:p>
          </p:txBody>
        </p:sp>
        <p:sp>
          <p:nvSpPr>
            <p:cNvPr id="15888" name="Line 39"/>
            <p:cNvSpPr>
              <a:spLocks noChangeShapeType="1"/>
            </p:cNvSpPr>
            <p:nvPr/>
          </p:nvSpPr>
          <p:spPr bwMode="auto">
            <a:xfrm flipV="1">
              <a:off x="3104" y="4456"/>
              <a:ext cx="1" cy="9"/>
            </a:xfrm>
            <a:prstGeom prst="line">
              <a:avLst/>
            </a:prstGeom>
            <a:noFill/>
            <a:ln w="0">
              <a:solidFill>
                <a:srgbClr val="000000"/>
              </a:solidFill>
              <a:round/>
              <a:headEnd/>
              <a:tailEnd/>
            </a:ln>
          </p:spPr>
          <p:txBody>
            <a:bodyPr/>
            <a:lstStyle/>
            <a:p>
              <a:endParaRPr lang="en-US"/>
            </a:p>
          </p:txBody>
        </p:sp>
        <p:sp>
          <p:nvSpPr>
            <p:cNvPr id="15889" name="Freeform 40"/>
            <p:cNvSpPr>
              <a:spLocks/>
            </p:cNvSpPr>
            <p:nvPr/>
          </p:nvSpPr>
          <p:spPr bwMode="auto">
            <a:xfrm>
              <a:off x="2089" y="4350"/>
              <a:ext cx="924" cy="106"/>
            </a:xfrm>
            <a:custGeom>
              <a:avLst/>
              <a:gdLst>
                <a:gd name="T0" fmla="*/ 0 w 224"/>
                <a:gd name="T1" fmla="*/ 318 h 23"/>
                <a:gd name="T2" fmla="*/ 767 w 224"/>
                <a:gd name="T3" fmla="*/ 0 h 23"/>
                <a:gd name="T4" fmla="*/ 1530 w 224"/>
                <a:gd name="T5" fmla="*/ 0 h 23"/>
                <a:gd name="T6" fmla="*/ 2281 w 224"/>
                <a:gd name="T7" fmla="*/ 0 h 23"/>
                <a:gd name="T8" fmla="*/ 3044 w 224"/>
                <a:gd name="T9" fmla="*/ 489 h 23"/>
                <a:gd name="T10" fmla="*/ 3811 w 224"/>
                <a:gd name="T11" fmla="*/ 489 h 23"/>
                <a:gd name="T12" fmla="*/ 0 60000 65536"/>
                <a:gd name="T13" fmla="*/ 0 60000 65536"/>
                <a:gd name="T14" fmla="*/ 0 60000 65536"/>
                <a:gd name="T15" fmla="*/ 0 60000 65536"/>
                <a:gd name="T16" fmla="*/ 0 60000 65536"/>
                <a:gd name="T17" fmla="*/ 0 60000 65536"/>
                <a:gd name="T18" fmla="*/ 0 w 224"/>
                <a:gd name="T19" fmla="*/ 0 h 23"/>
                <a:gd name="T20" fmla="*/ 224 w 224"/>
                <a:gd name="T21" fmla="*/ 23 h 23"/>
              </a:gdLst>
              <a:ahLst/>
              <a:cxnLst>
                <a:cxn ang="T12">
                  <a:pos x="T0" y="T1"/>
                </a:cxn>
                <a:cxn ang="T13">
                  <a:pos x="T2" y="T3"/>
                </a:cxn>
                <a:cxn ang="T14">
                  <a:pos x="T4" y="T5"/>
                </a:cxn>
                <a:cxn ang="T15">
                  <a:pos x="T6" y="T7"/>
                </a:cxn>
                <a:cxn ang="T16">
                  <a:pos x="T8" y="T9"/>
                </a:cxn>
                <a:cxn ang="T17">
                  <a:pos x="T10" y="T11"/>
                </a:cxn>
              </a:cxnLst>
              <a:rect l="T18" t="T19" r="T20" b="T21"/>
              <a:pathLst>
                <a:path w="224" h="23">
                  <a:moveTo>
                    <a:pt x="0" y="15"/>
                  </a:moveTo>
                  <a:lnTo>
                    <a:pt x="45" y="0"/>
                  </a:lnTo>
                  <a:lnTo>
                    <a:pt x="90" y="0"/>
                  </a:lnTo>
                  <a:lnTo>
                    <a:pt x="134" y="0"/>
                  </a:lnTo>
                  <a:lnTo>
                    <a:pt x="179" y="23"/>
                  </a:lnTo>
                  <a:lnTo>
                    <a:pt x="224" y="23"/>
                  </a:lnTo>
                </a:path>
              </a:pathLst>
            </a:custGeom>
            <a:noFill/>
            <a:ln w="4">
              <a:solidFill>
                <a:srgbClr val="8C8CFF"/>
              </a:solidFill>
              <a:prstDash val="solid"/>
              <a:round/>
              <a:headEnd/>
              <a:tailEnd/>
            </a:ln>
          </p:spPr>
          <p:txBody>
            <a:bodyPr/>
            <a:lstStyle/>
            <a:p>
              <a:endParaRPr lang="en-US"/>
            </a:p>
          </p:txBody>
        </p:sp>
        <p:sp>
          <p:nvSpPr>
            <p:cNvPr id="15890" name="Freeform 41"/>
            <p:cNvSpPr>
              <a:spLocks/>
            </p:cNvSpPr>
            <p:nvPr/>
          </p:nvSpPr>
          <p:spPr bwMode="auto">
            <a:xfrm>
              <a:off x="2089" y="4170"/>
              <a:ext cx="924" cy="216"/>
            </a:xfrm>
            <a:custGeom>
              <a:avLst/>
              <a:gdLst>
                <a:gd name="T0" fmla="*/ 0 w 224"/>
                <a:gd name="T1" fmla="*/ 340 h 47"/>
                <a:gd name="T2" fmla="*/ 767 w 224"/>
                <a:gd name="T3" fmla="*/ 0 h 47"/>
                <a:gd name="T4" fmla="*/ 1530 w 224"/>
                <a:gd name="T5" fmla="*/ 0 h 47"/>
                <a:gd name="T6" fmla="*/ 2281 w 224"/>
                <a:gd name="T7" fmla="*/ 0 h 47"/>
                <a:gd name="T8" fmla="*/ 3044 w 224"/>
                <a:gd name="T9" fmla="*/ 993 h 47"/>
                <a:gd name="T10" fmla="*/ 3811 w 224"/>
                <a:gd name="T11" fmla="*/ 993 h 47"/>
                <a:gd name="T12" fmla="*/ 0 60000 65536"/>
                <a:gd name="T13" fmla="*/ 0 60000 65536"/>
                <a:gd name="T14" fmla="*/ 0 60000 65536"/>
                <a:gd name="T15" fmla="*/ 0 60000 65536"/>
                <a:gd name="T16" fmla="*/ 0 60000 65536"/>
                <a:gd name="T17" fmla="*/ 0 60000 65536"/>
                <a:gd name="T18" fmla="*/ 0 w 224"/>
                <a:gd name="T19" fmla="*/ 0 h 47"/>
                <a:gd name="T20" fmla="*/ 224 w 224"/>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224" h="47">
                  <a:moveTo>
                    <a:pt x="0" y="16"/>
                  </a:moveTo>
                  <a:lnTo>
                    <a:pt x="45" y="0"/>
                  </a:lnTo>
                  <a:lnTo>
                    <a:pt x="90" y="0"/>
                  </a:lnTo>
                  <a:lnTo>
                    <a:pt x="134" y="0"/>
                  </a:lnTo>
                  <a:lnTo>
                    <a:pt x="179" y="47"/>
                  </a:lnTo>
                  <a:lnTo>
                    <a:pt x="224" y="47"/>
                  </a:lnTo>
                </a:path>
              </a:pathLst>
            </a:custGeom>
            <a:noFill/>
            <a:ln w="4">
              <a:solidFill>
                <a:srgbClr val="A040A0"/>
              </a:solidFill>
              <a:prstDash val="solid"/>
              <a:round/>
              <a:headEnd/>
              <a:tailEnd/>
            </a:ln>
          </p:spPr>
          <p:txBody>
            <a:bodyPr/>
            <a:lstStyle/>
            <a:p>
              <a:endParaRPr lang="en-US"/>
            </a:p>
          </p:txBody>
        </p:sp>
        <p:sp>
          <p:nvSpPr>
            <p:cNvPr id="15891" name="Rectangle 42"/>
            <p:cNvSpPr>
              <a:spLocks noChangeArrowheads="1"/>
            </p:cNvSpPr>
            <p:nvPr/>
          </p:nvSpPr>
          <p:spPr bwMode="auto">
            <a:xfrm>
              <a:off x="2076" y="4405"/>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892" name="Rectangle 43"/>
            <p:cNvSpPr>
              <a:spLocks noChangeArrowheads="1"/>
            </p:cNvSpPr>
            <p:nvPr/>
          </p:nvSpPr>
          <p:spPr bwMode="auto">
            <a:xfrm>
              <a:off x="2262" y="4336"/>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893" name="Rectangle 44"/>
            <p:cNvSpPr>
              <a:spLocks noChangeArrowheads="1"/>
            </p:cNvSpPr>
            <p:nvPr/>
          </p:nvSpPr>
          <p:spPr bwMode="auto">
            <a:xfrm>
              <a:off x="2448" y="4336"/>
              <a:ext cx="20" cy="23"/>
            </a:xfrm>
            <a:prstGeom prst="rect">
              <a:avLst/>
            </a:prstGeom>
            <a:solidFill>
              <a:srgbClr val="8C8CFF"/>
            </a:solidFill>
            <a:ln w="4">
              <a:solidFill>
                <a:srgbClr val="8C8CFF"/>
              </a:solidFill>
              <a:miter lim="800000"/>
              <a:headEnd/>
              <a:tailEnd/>
            </a:ln>
          </p:spPr>
          <p:txBody>
            <a:bodyPr/>
            <a:lstStyle/>
            <a:p>
              <a:endParaRPr lang="en-US"/>
            </a:p>
          </p:txBody>
        </p:sp>
        <p:sp>
          <p:nvSpPr>
            <p:cNvPr id="15894" name="Rectangle 45"/>
            <p:cNvSpPr>
              <a:spLocks noChangeArrowheads="1"/>
            </p:cNvSpPr>
            <p:nvPr/>
          </p:nvSpPr>
          <p:spPr bwMode="auto">
            <a:xfrm>
              <a:off x="2629" y="4336"/>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895" name="Rectangle 46"/>
            <p:cNvSpPr>
              <a:spLocks noChangeArrowheads="1"/>
            </p:cNvSpPr>
            <p:nvPr/>
          </p:nvSpPr>
          <p:spPr bwMode="auto">
            <a:xfrm>
              <a:off x="2815" y="4442"/>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896" name="Rectangle 47"/>
            <p:cNvSpPr>
              <a:spLocks noChangeArrowheads="1"/>
            </p:cNvSpPr>
            <p:nvPr/>
          </p:nvSpPr>
          <p:spPr bwMode="auto">
            <a:xfrm>
              <a:off x="3001" y="4442"/>
              <a:ext cx="20" cy="23"/>
            </a:xfrm>
            <a:prstGeom prst="rect">
              <a:avLst/>
            </a:prstGeom>
            <a:solidFill>
              <a:srgbClr val="8C8CFF"/>
            </a:solidFill>
            <a:ln w="4">
              <a:solidFill>
                <a:srgbClr val="8C8CFF"/>
              </a:solidFill>
              <a:miter lim="800000"/>
              <a:headEnd/>
              <a:tailEnd/>
            </a:ln>
          </p:spPr>
          <p:txBody>
            <a:bodyPr/>
            <a:lstStyle/>
            <a:p>
              <a:endParaRPr lang="en-US"/>
            </a:p>
          </p:txBody>
        </p:sp>
        <p:sp>
          <p:nvSpPr>
            <p:cNvPr id="15897" name="Freeform 48"/>
            <p:cNvSpPr>
              <a:spLocks/>
            </p:cNvSpPr>
            <p:nvPr/>
          </p:nvSpPr>
          <p:spPr bwMode="auto">
            <a:xfrm>
              <a:off x="2076" y="4230"/>
              <a:ext cx="25" cy="27"/>
            </a:xfrm>
            <a:custGeom>
              <a:avLst/>
              <a:gdLst>
                <a:gd name="T0" fmla="*/ 13 w 25"/>
                <a:gd name="T1" fmla="*/ 0 h 27"/>
                <a:gd name="T2" fmla="*/ 25 w 25"/>
                <a:gd name="T3" fmla="*/ 27 h 27"/>
                <a:gd name="T4" fmla="*/ 0 w 25"/>
                <a:gd name="T5" fmla="*/ 27 h 27"/>
                <a:gd name="T6" fmla="*/ 13 w 25"/>
                <a:gd name="T7" fmla="*/ 0 h 27"/>
                <a:gd name="T8" fmla="*/ 0 60000 65536"/>
                <a:gd name="T9" fmla="*/ 0 60000 65536"/>
                <a:gd name="T10" fmla="*/ 0 60000 65536"/>
                <a:gd name="T11" fmla="*/ 0 60000 65536"/>
                <a:gd name="T12" fmla="*/ 0 w 25"/>
                <a:gd name="T13" fmla="*/ 0 h 27"/>
                <a:gd name="T14" fmla="*/ 25 w 25"/>
                <a:gd name="T15" fmla="*/ 27 h 27"/>
              </a:gdLst>
              <a:ahLst/>
              <a:cxnLst>
                <a:cxn ang="T8">
                  <a:pos x="T0" y="T1"/>
                </a:cxn>
                <a:cxn ang="T9">
                  <a:pos x="T2" y="T3"/>
                </a:cxn>
                <a:cxn ang="T10">
                  <a:pos x="T4" y="T5"/>
                </a:cxn>
                <a:cxn ang="T11">
                  <a:pos x="T6" y="T7"/>
                </a:cxn>
              </a:cxnLst>
              <a:rect l="T12" t="T13" r="T14" b="T15"/>
              <a:pathLst>
                <a:path w="25" h="27">
                  <a:moveTo>
                    <a:pt x="13" y="0"/>
                  </a:moveTo>
                  <a:lnTo>
                    <a:pt x="25" y="27"/>
                  </a:lnTo>
                  <a:lnTo>
                    <a:pt x="0" y="27"/>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898" name="Freeform 49"/>
            <p:cNvSpPr>
              <a:spLocks/>
            </p:cNvSpPr>
            <p:nvPr/>
          </p:nvSpPr>
          <p:spPr bwMode="auto">
            <a:xfrm>
              <a:off x="2262" y="4156"/>
              <a:ext cx="25" cy="28"/>
            </a:xfrm>
            <a:custGeom>
              <a:avLst/>
              <a:gdLst>
                <a:gd name="T0" fmla="*/ 13 w 25"/>
                <a:gd name="T1" fmla="*/ 0 h 28"/>
                <a:gd name="T2" fmla="*/ 25 w 25"/>
                <a:gd name="T3" fmla="*/ 28 h 28"/>
                <a:gd name="T4" fmla="*/ 0 w 25"/>
                <a:gd name="T5" fmla="*/ 28 h 28"/>
                <a:gd name="T6" fmla="*/ 13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3" y="0"/>
                  </a:moveTo>
                  <a:lnTo>
                    <a:pt x="25"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899" name="Freeform 50"/>
            <p:cNvSpPr>
              <a:spLocks/>
            </p:cNvSpPr>
            <p:nvPr/>
          </p:nvSpPr>
          <p:spPr bwMode="auto">
            <a:xfrm>
              <a:off x="2448" y="4156"/>
              <a:ext cx="25" cy="28"/>
            </a:xfrm>
            <a:custGeom>
              <a:avLst/>
              <a:gdLst>
                <a:gd name="T0" fmla="*/ 12 w 25"/>
                <a:gd name="T1" fmla="*/ 0 h 28"/>
                <a:gd name="T2" fmla="*/ 25 w 25"/>
                <a:gd name="T3" fmla="*/ 28 h 28"/>
                <a:gd name="T4" fmla="*/ 0 w 25"/>
                <a:gd name="T5" fmla="*/ 28 h 28"/>
                <a:gd name="T6" fmla="*/ 12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2" y="0"/>
                  </a:moveTo>
                  <a:lnTo>
                    <a:pt x="25" y="28"/>
                  </a:lnTo>
                  <a:lnTo>
                    <a:pt x="0" y="28"/>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900" name="Freeform 51"/>
            <p:cNvSpPr>
              <a:spLocks/>
            </p:cNvSpPr>
            <p:nvPr/>
          </p:nvSpPr>
          <p:spPr bwMode="auto">
            <a:xfrm>
              <a:off x="2629" y="4156"/>
              <a:ext cx="25" cy="28"/>
            </a:xfrm>
            <a:custGeom>
              <a:avLst/>
              <a:gdLst>
                <a:gd name="T0" fmla="*/ 13 w 25"/>
                <a:gd name="T1" fmla="*/ 0 h 28"/>
                <a:gd name="T2" fmla="*/ 25 w 25"/>
                <a:gd name="T3" fmla="*/ 28 h 28"/>
                <a:gd name="T4" fmla="*/ 0 w 25"/>
                <a:gd name="T5" fmla="*/ 28 h 28"/>
                <a:gd name="T6" fmla="*/ 13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3" y="0"/>
                  </a:moveTo>
                  <a:lnTo>
                    <a:pt x="25"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901" name="Freeform 52"/>
            <p:cNvSpPr>
              <a:spLocks/>
            </p:cNvSpPr>
            <p:nvPr/>
          </p:nvSpPr>
          <p:spPr bwMode="auto">
            <a:xfrm>
              <a:off x="2815" y="4373"/>
              <a:ext cx="25" cy="27"/>
            </a:xfrm>
            <a:custGeom>
              <a:avLst/>
              <a:gdLst>
                <a:gd name="T0" fmla="*/ 12 w 25"/>
                <a:gd name="T1" fmla="*/ 0 h 27"/>
                <a:gd name="T2" fmla="*/ 25 w 25"/>
                <a:gd name="T3" fmla="*/ 27 h 27"/>
                <a:gd name="T4" fmla="*/ 0 w 25"/>
                <a:gd name="T5" fmla="*/ 27 h 27"/>
                <a:gd name="T6" fmla="*/ 12 w 25"/>
                <a:gd name="T7" fmla="*/ 0 h 27"/>
                <a:gd name="T8" fmla="*/ 0 60000 65536"/>
                <a:gd name="T9" fmla="*/ 0 60000 65536"/>
                <a:gd name="T10" fmla="*/ 0 60000 65536"/>
                <a:gd name="T11" fmla="*/ 0 60000 65536"/>
                <a:gd name="T12" fmla="*/ 0 w 25"/>
                <a:gd name="T13" fmla="*/ 0 h 27"/>
                <a:gd name="T14" fmla="*/ 25 w 25"/>
                <a:gd name="T15" fmla="*/ 27 h 27"/>
              </a:gdLst>
              <a:ahLst/>
              <a:cxnLst>
                <a:cxn ang="T8">
                  <a:pos x="T0" y="T1"/>
                </a:cxn>
                <a:cxn ang="T9">
                  <a:pos x="T2" y="T3"/>
                </a:cxn>
                <a:cxn ang="T10">
                  <a:pos x="T4" y="T5"/>
                </a:cxn>
                <a:cxn ang="T11">
                  <a:pos x="T6" y="T7"/>
                </a:cxn>
              </a:cxnLst>
              <a:rect l="T12" t="T13" r="T14" b="T15"/>
              <a:pathLst>
                <a:path w="25" h="27">
                  <a:moveTo>
                    <a:pt x="12" y="0"/>
                  </a:moveTo>
                  <a:lnTo>
                    <a:pt x="25" y="27"/>
                  </a:lnTo>
                  <a:lnTo>
                    <a:pt x="0" y="27"/>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902" name="Freeform 53"/>
            <p:cNvSpPr>
              <a:spLocks/>
            </p:cNvSpPr>
            <p:nvPr/>
          </p:nvSpPr>
          <p:spPr bwMode="auto">
            <a:xfrm>
              <a:off x="3001" y="4373"/>
              <a:ext cx="24" cy="27"/>
            </a:xfrm>
            <a:custGeom>
              <a:avLst/>
              <a:gdLst>
                <a:gd name="T0" fmla="*/ 12 w 24"/>
                <a:gd name="T1" fmla="*/ 0 h 27"/>
                <a:gd name="T2" fmla="*/ 24 w 24"/>
                <a:gd name="T3" fmla="*/ 27 h 27"/>
                <a:gd name="T4" fmla="*/ 0 w 24"/>
                <a:gd name="T5" fmla="*/ 27 h 27"/>
                <a:gd name="T6" fmla="*/ 12 w 24"/>
                <a:gd name="T7" fmla="*/ 0 h 27"/>
                <a:gd name="T8" fmla="*/ 0 60000 65536"/>
                <a:gd name="T9" fmla="*/ 0 60000 65536"/>
                <a:gd name="T10" fmla="*/ 0 60000 65536"/>
                <a:gd name="T11" fmla="*/ 0 60000 65536"/>
                <a:gd name="T12" fmla="*/ 0 w 24"/>
                <a:gd name="T13" fmla="*/ 0 h 27"/>
                <a:gd name="T14" fmla="*/ 24 w 24"/>
                <a:gd name="T15" fmla="*/ 27 h 27"/>
              </a:gdLst>
              <a:ahLst/>
              <a:cxnLst>
                <a:cxn ang="T8">
                  <a:pos x="T0" y="T1"/>
                </a:cxn>
                <a:cxn ang="T9">
                  <a:pos x="T2" y="T3"/>
                </a:cxn>
                <a:cxn ang="T10">
                  <a:pos x="T4" y="T5"/>
                </a:cxn>
                <a:cxn ang="T11">
                  <a:pos x="T6" y="T7"/>
                </a:cxn>
              </a:cxnLst>
              <a:rect l="T12" t="T13" r="T14" b="T15"/>
              <a:pathLst>
                <a:path w="24" h="27">
                  <a:moveTo>
                    <a:pt x="12" y="0"/>
                  </a:moveTo>
                  <a:lnTo>
                    <a:pt x="24" y="27"/>
                  </a:lnTo>
                  <a:lnTo>
                    <a:pt x="0" y="27"/>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903" name="Rectangle 54"/>
            <p:cNvSpPr>
              <a:spLocks noChangeArrowheads="1"/>
            </p:cNvSpPr>
            <p:nvPr/>
          </p:nvSpPr>
          <p:spPr bwMode="auto">
            <a:xfrm>
              <a:off x="2662" y="3608"/>
              <a:ext cx="431" cy="77"/>
            </a:xfrm>
            <a:prstGeom prst="rect">
              <a:avLst/>
            </a:prstGeom>
            <a:noFill/>
            <a:ln w="9525">
              <a:noFill/>
              <a:miter lim="800000"/>
              <a:headEnd/>
              <a:tailEnd/>
            </a:ln>
          </p:spPr>
          <p:txBody>
            <a:bodyPr wrap="none" lIns="0" tIns="0" rIns="0" bIns="0">
              <a:spAutoFit/>
            </a:bodyPr>
            <a:lstStyle/>
            <a:p>
              <a:pPr defTabSz="914404"/>
              <a:r>
                <a:rPr lang="en-US" sz="700" b="1" dirty="0">
                  <a:solidFill>
                    <a:srgbClr val="000000"/>
                  </a:solidFill>
                </a:rPr>
                <a:t>Risk Exposure</a:t>
              </a:r>
              <a:endParaRPr lang="en-US" dirty="0"/>
            </a:p>
          </p:txBody>
        </p:sp>
        <p:sp>
          <p:nvSpPr>
            <p:cNvPr id="15904" name="Rectangle 55"/>
            <p:cNvSpPr>
              <a:spLocks noChangeArrowheads="1"/>
            </p:cNvSpPr>
            <p:nvPr/>
          </p:nvSpPr>
          <p:spPr bwMode="auto">
            <a:xfrm>
              <a:off x="2336" y="3686"/>
              <a:ext cx="1172" cy="77"/>
            </a:xfrm>
            <a:prstGeom prst="rect">
              <a:avLst/>
            </a:prstGeom>
            <a:noFill/>
            <a:ln w="9525">
              <a:noFill/>
              <a:miter lim="800000"/>
              <a:headEnd/>
              <a:tailEnd/>
            </a:ln>
          </p:spPr>
          <p:txBody>
            <a:bodyPr wrap="none" lIns="0" tIns="0" rIns="0" bIns="0">
              <a:spAutoFit/>
            </a:bodyPr>
            <a:lstStyle/>
            <a:p>
              <a:pPr defTabSz="914404"/>
              <a:r>
                <a:rPr lang="en-US" sz="700" dirty="0">
                  <a:solidFill>
                    <a:srgbClr val="000000"/>
                  </a:solidFill>
                </a:rPr>
                <a:t>Risk % of Liabilities - Mortality - Diversified</a:t>
              </a:r>
              <a:endParaRPr lang="en-US" dirty="0"/>
            </a:p>
          </p:txBody>
        </p:sp>
        <p:sp>
          <p:nvSpPr>
            <p:cNvPr id="15905" name="Rectangle 56"/>
            <p:cNvSpPr>
              <a:spLocks noChangeArrowheads="1"/>
            </p:cNvSpPr>
            <p:nvPr/>
          </p:nvSpPr>
          <p:spPr bwMode="auto">
            <a:xfrm>
              <a:off x="1916" y="4428"/>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0%</a:t>
              </a:r>
              <a:endParaRPr lang="en-US" dirty="0"/>
            </a:p>
          </p:txBody>
        </p:sp>
        <p:sp>
          <p:nvSpPr>
            <p:cNvPr id="15906" name="Rectangle 57"/>
            <p:cNvSpPr>
              <a:spLocks noChangeArrowheads="1"/>
            </p:cNvSpPr>
            <p:nvPr/>
          </p:nvSpPr>
          <p:spPr bwMode="auto">
            <a:xfrm>
              <a:off x="1916" y="4359"/>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2%</a:t>
              </a:r>
              <a:endParaRPr lang="en-US" dirty="0"/>
            </a:p>
          </p:txBody>
        </p:sp>
        <p:sp>
          <p:nvSpPr>
            <p:cNvPr id="15907" name="Rectangle 58"/>
            <p:cNvSpPr>
              <a:spLocks noChangeArrowheads="1"/>
            </p:cNvSpPr>
            <p:nvPr/>
          </p:nvSpPr>
          <p:spPr bwMode="auto">
            <a:xfrm>
              <a:off x="1916" y="4285"/>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4%</a:t>
              </a:r>
              <a:endParaRPr lang="en-US" dirty="0"/>
            </a:p>
          </p:txBody>
        </p:sp>
        <p:sp>
          <p:nvSpPr>
            <p:cNvPr id="15908" name="Rectangle 59"/>
            <p:cNvSpPr>
              <a:spLocks noChangeArrowheads="1"/>
            </p:cNvSpPr>
            <p:nvPr/>
          </p:nvSpPr>
          <p:spPr bwMode="auto">
            <a:xfrm>
              <a:off x="1916" y="4216"/>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6%</a:t>
              </a:r>
              <a:endParaRPr lang="en-US" dirty="0"/>
            </a:p>
          </p:txBody>
        </p:sp>
        <p:sp>
          <p:nvSpPr>
            <p:cNvPr id="15909" name="Rectangle 60"/>
            <p:cNvSpPr>
              <a:spLocks noChangeArrowheads="1"/>
            </p:cNvSpPr>
            <p:nvPr/>
          </p:nvSpPr>
          <p:spPr bwMode="auto">
            <a:xfrm>
              <a:off x="1916" y="4142"/>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8%</a:t>
              </a:r>
              <a:endParaRPr lang="en-US" dirty="0"/>
            </a:p>
          </p:txBody>
        </p:sp>
        <p:sp>
          <p:nvSpPr>
            <p:cNvPr id="15910" name="Rectangle 61"/>
            <p:cNvSpPr>
              <a:spLocks noChangeArrowheads="1"/>
            </p:cNvSpPr>
            <p:nvPr/>
          </p:nvSpPr>
          <p:spPr bwMode="auto">
            <a:xfrm>
              <a:off x="1903" y="4073"/>
              <a:ext cx="7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10%</a:t>
              </a:r>
              <a:endParaRPr lang="en-US" dirty="0"/>
            </a:p>
          </p:txBody>
        </p:sp>
        <p:sp>
          <p:nvSpPr>
            <p:cNvPr id="15911" name="Rectangle 62"/>
            <p:cNvSpPr>
              <a:spLocks noChangeArrowheads="1"/>
            </p:cNvSpPr>
            <p:nvPr/>
          </p:nvSpPr>
          <p:spPr bwMode="auto">
            <a:xfrm>
              <a:off x="1903" y="3999"/>
              <a:ext cx="7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12%</a:t>
              </a:r>
              <a:endParaRPr lang="en-US" dirty="0"/>
            </a:p>
          </p:txBody>
        </p:sp>
        <p:sp>
          <p:nvSpPr>
            <p:cNvPr id="15912" name="Rectangle 63"/>
            <p:cNvSpPr>
              <a:spLocks noChangeArrowheads="1"/>
            </p:cNvSpPr>
            <p:nvPr/>
          </p:nvSpPr>
          <p:spPr bwMode="auto">
            <a:xfrm>
              <a:off x="1903" y="3930"/>
              <a:ext cx="7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14%</a:t>
              </a:r>
              <a:endParaRPr lang="en-US" dirty="0"/>
            </a:p>
          </p:txBody>
        </p:sp>
        <p:sp>
          <p:nvSpPr>
            <p:cNvPr id="15913" name="Rectangle 64"/>
            <p:cNvSpPr>
              <a:spLocks noChangeArrowheads="1"/>
            </p:cNvSpPr>
            <p:nvPr/>
          </p:nvSpPr>
          <p:spPr bwMode="auto">
            <a:xfrm>
              <a:off x="1903" y="3857"/>
              <a:ext cx="7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16%</a:t>
              </a:r>
              <a:endParaRPr lang="en-US" dirty="0"/>
            </a:p>
          </p:txBody>
        </p:sp>
        <p:sp>
          <p:nvSpPr>
            <p:cNvPr id="15914" name="Rectangle 65"/>
            <p:cNvSpPr>
              <a:spLocks noChangeArrowheads="1"/>
            </p:cNvSpPr>
            <p:nvPr/>
          </p:nvSpPr>
          <p:spPr bwMode="auto">
            <a:xfrm>
              <a:off x="2237" y="4483"/>
              <a:ext cx="88"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a:t>
              </a:r>
              <a:endParaRPr lang="en-US" dirty="0"/>
            </a:p>
          </p:txBody>
        </p:sp>
        <p:sp>
          <p:nvSpPr>
            <p:cNvPr id="15915" name="Rectangle 66"/>
            <p:cNvSpPr>
              <a:spLocks noChangeArrowheads="1"/>
            </p:cNvSpPr>
            <p:nvPr/>
          </p:nvSpPr>
          <p:spPr bwMode="auto">
            <a:xfrm>
              <a:off x="2221" y="4534"/>
              <a:ext cx="119"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Entity 1</a:t>
              </a:r>
              <a:endParaRPr lang="en-US" dirty="0"/>
            </a:p>
          </p:txBody>
        </p:sp>
        <p:sp>
          <p:nvSpPr>
            <p:cNvPr id="15916" name="Rectangle 67"/>
            <p:cNvSpPr>
              <a:spLocks noChangeArrowheads="1"/>
            </p:cNvSpPr>
            <p:nvPr/>
          </p:nvSpPr>
          <p:spPr bwMode="auto">
            <a:xfrm>
              <a:off x="2419" y="4483"/>
              <a:ext cx="10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1 -</a:t>
              </a:r>
              <a:endParaRPr lang="en-US" dirty="0"/>
            </a:p>
          </p:txBody>
        </p:sp>
        <p:sp>
          <p:nvSpPr>
            <p:cNvPr id="15917" name="Rectangle 68"/>
            <p:cNvSpPr>
              <a:spLocks noChangeArrowheads="1"/>
            </p:cNvSpPr>
            <p:nvPr/>
          </p:nvSpPr>
          <p:spPr bwMode="auto">
            <a:xfrm>
              <a:off x="2427" y="4534"/>
              <a:ext cx="84"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Term</a:t>
              </a:r>
              <a:endParaRPr lang="en-US" dirty="0"/>
            </a:p>
          </p:txBody>
        </p:sp>
        <p:sp>
          <p:nvSpPr>
            <p:cNvPr id="15918" name="Rectangle 69"/>
            <p:cNvSpPr>
              <a:spLocks noChangeArrowheads="1"/>
            </p:cNvSpPr>
            <p:nvPr/>
          </p:nvSpPr>
          <p:spPr bwMode="auto">
            <a:xfrm>
              <a:off x="2386" y="4585"/>
              <a:ext cx="169"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Assurance</a:t>
              </a:r>
              <a:endParaRPr lang="en-US" dirty="0"/>
            </a:p>
          </p:txBody>
        </p:sp>
        <p:sp>
          <p:nvSpPr>
            <p:cNvPr id="15919" name="Rectangle 70"/>
            <p:cNvSpPr>
              <a:spLocks noChangeArrowheads="1"/>
            </p:cNvSpPr>
            <p:nvPr/>
          </p:nvSpPr>
          <p:spPr bwMode="auto">
            <a:xfrm>
              <a:off x="2596" y="4483"/>
              <a:ext cx="10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2 -</a:t>
              </a:r>
              <a:endParaRPr lang="en-US" dirty="0"/>
            </a:p>
          </p:txBody>
        </p:sp>
        <p:sp>
          <p:nvSpPr>
            <p:cNvPr id="15920" name="Rectangle 71"/>
            <p:cNvSpPr>
              <a:spLocks noChangeArrowheads="1"/>
            </p:cNvSpPr>
            <p:nvPr/>
          </p:nvSpPr>
          <p:spPr bwMode="auto">
            <a:xfrm>
              <a:off x="2576" y="4534"/>
              <a:ext cx="14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Annuities</a:t>
              </a:r>
              <a:endParaRPr lang="en-US" dirty="0"/>
            </a:p>
          </p:txBody>
        </p:sp>
        <p:sp>
          <p:nvSpPr>
            <p:cNvPr id="15921" name="Rectangle 72"/>
            <p:cNvSpPr>
              <a:spLocks noChangeArrowheads="1"/>
            </p:cNvSpPr>
            <p:nvPr/>
          </p:nvSpPr>
          <p:spPr bwMode="auto">
            <a:xfrm>
              <a:off x="2790" y="4483"/>
              <a:ext cx="88"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a:t>
              </a:r>
              <a:endParaRPr lang="en-US" dirty="0"/>
            </a:p>
          </p:txBody>
        </p:sp>
        <p:sp>
          <p:nvSpPr>
            <p:cNvPr id="15922" name="Rectangle 73"/>
            <p:cNvSpPr>
              <a:spLocks noChangeArrowheads="1"/>
            </p:cNvSpPr>
            <p:nvPr/>
          </p:nvSpPr>
          <p:spPr bwMode="auto">
            <a:xfrm>
              <a:off x="2770" y="4534"/>
              <a:ext cx="119"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Entity 2</a:t>
              </a:r>
              <a:endParaRPr lang="en-US" dirty="0"/>
            </a:p>
          </p:txBody>
        </p:sp>
        <p:sp>
          <p:nvSpPr>
            <p:cNvPr id="15923" name="Rectangle 74"/>
            <p:cNvSpPr>
              <a:spLocks noChangeArrowheads="1"/>
            </p:cNvSpPr>
            <p:nvPr/>
          </p:nvSpPr>
          <p:spPr bwMode="auto">
            <a:xfrm>
              <a:off x="2964" y="4483"/>
              <a:ext cx="10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3 -</a:t>
              </a:r>
              <a:endParaRPr lang="en-US" dirty="0"/>
            </a:p>
          </p:txBody>
        </p:sp>
        <p:sp>
          <p:nvSpPr>
            <p:cNvPr id="15924" name="Rectangle 75"/>
            <p:cNvSpPr>
              <a:spLocks noChangeArrowheads="1"/>
            </p:cNvSpPr>
            <p:nvPr/>
          </p:nvSpPr>
          <p:spPr bwMode="auto">
            <a:xfrm>
              <a:off x="2947" y="4534"/>
              <a:ext cx="14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Pensions</a:t>
              </a:r>
              <a:endParaRPr lang="en-US" dirty="0"/>
            </a:p>
          </p:txBody>
        </p:sp>
        <p:sp>
          <p:nvSpPr>
            <p:cNvPr id="15925" name="Line 76"/>
            <p:cNvSpPr>
              <a:spLocks noChangeShapeType="1"/>
            </p:cNvSpPr>
            <p:nvPr/>
          </p:nvSpPr>
          <p:spPr bwMode="auto">
            <a:xfrm>
              <a:off x="2365" y="4456"/>
              <a:ext cx="1" cy="179"/>
            </a:xfrm>
            <a:prstGeom prst="line">
              <a:avLst/>
            </a:prstGeom>
            <a:noFill/>
            <a:ln w="0">
              <a:solidFill>
                <a:srgbClr val="000000"/>
              </a:solidFill>
              <a:round/>
              <a:headEnd/>
              <a:tailEnd/>
            </a:ln>
          </p:spPr>
          <p:txBody>
            <a:bodyPr/>
            <a:lstStyle/>
            <a:p>
              <a:endParaRPr lang="en-US"/>
            </a:p>
          </p:txBody>
        </p:sp>
        <p:sp>
          <p:nvSpPr>
            <p:cNvPr id="15926" name="Line 77"/>
            <p:cNvSpPr>
              <a:spLocks noChangeShapeType="1"/>
            </p:cNvSpPr>
            <p:nvPr/>
          </p:nvSpPr>
          <p:spPr bwMode="auto">
            <a:xfrm>
              <a:off x="2551" y="4456"/>
              <a:ext cx="1" cy="179"/>
            </a:xfrm>
            <a:prstGeom prst="line">
              <a:avLst/>
            </a:prstGeom>
            <a:noFill/>
            <a:ln w="0">
              <a:solidFill>
                <a:srgbClr val="000000"/>
              </a:solidFill>
              <a:round/>
              <a:headEnd/>
              <a:tailEnd/>
            </a:ln>
          </p:spPr>
          <p:txBody>
            <a:bodyPr/>
            <a:lstStyle/>
            <a:p>
              <a:endParaRPr lang="en-US"/>
            </a:p>
          </p:txBody>
        </p:sp>
        <p:sp>
          <p:nvSpPr>
            <p:cNvPr id="15927" name="Line 78"/>
            <p:cNvSpPr>
              <a:spLocks noChangeShapeType="1"/>
            </p:cNvSpPr>
            <p:nvPr/>
          </p:nvSpPr>
          <p:spPr bwMode="auto">
            <a:xfrm>
              <a:off x="2918" y="4456"/>
              <a:ext cx="1" cy="179"/>
            </a:xfrm>
            <a:prstGeom prst="line">
              <a:avLst/>
            </a:prstGeom>
            <a:noFill/>
            <a:ln w="0">
              <a:solidFill>
                <a:srgbClr val="000000"/>
              </a:solidFill>
              <a:round/>
              <a:headEnd/>
              <a:tailEnd/>
            </a:ln>
          </p:spPr>
          <p:txBody>
            <a:bodyPr/>
            <a:lstStyle/>
            <a:p>
              <a:endParaRPr lang="en-US"/>
            </a:p>
          </p:txBody>
        </p:sp>
        <p:sp>
          <p:nvSpPr>
            <p:cNvPr id="15928" name="Rectangle 79"/>
            <p:cNvSpPr>
              <a:spLocks noChangeArrowheads="1"/>
            </p:cNvSpPr>
            <p:nvPr/>
          </p:nvSpPr>
          <p:spPr bwMode="auto">
            <a:xfrm>
              <a:off x="2043" y="4663"/>
              <a:ext cx="100"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Group</a:t>
              </a:r>
              <a:endParaRPr lang="en-US" dirty="0"/>
            </a:p>
          </p:txBody>
        </p:sp>
        <p:sp>
          <p:nvSpPr>
            <p:cNvPr id="15929" name="Rectangle 80"/>
            <p:cNvSpPr>
              <a:spLocks noChangeArrowheads="1"/>
            </p:cNvSpPr>
            <p:nvPr/>
          </p:nvSpPr>
          <p:spPr bwMode="auto">
            <a:xfrm>
              <a:off x="2365" y="4663"/>
              <a:ext cx="21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 Entity 1</a:t>
              </a:r>
              <a:endParaRPr lang="en-US" dirty="0"/>
            </a:p>
          </p:txBody>
        </p:sp>
        <p:sp>
          <p:nvSpPr>
            <p:cNvPr id="15930" name="Rectangle 81"/>
            <p:cNvSpPr>
              <a:spLocks noChangeArrowheads="1"/>
            </p:cNvSpPr>
            <p:nvPr/>
          </p:nvSpPr>
          <p:spPr bwMode="auto">
            <a:xfrm>
              <a:off x="2819" y="4663"/>
              <a:ext cx="21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 Entity 2</a:t>
              </a:r>
              <a:endParaRPr lang="en-US" dirty="0"/>
            </a:p>
          </p:txBody>
        </p:sp>
        <p:sp>
          <p:nvSpPr>
            <p:cNvPr id="15931" name="Line 82"/>
            <p:cNvSpPr>
              <a:spLocks noChangeShapeType="1"/>
            </p:cNvSpPr>
            <p:nvPr/>
          </p:nvSpPr>
          <p:spPr bwMode="auto">
            <a:xfrm>
              <a:off x="1998" y="4456"/>
              <a:ext cx="1" cy="258"/>
            </a:xfrm>
            <a:prstGeom prst="line">
              <a:avLst/>
            </a:prstGeom>
            <a:noFill/>
            <a:ln w="0">
              <a:solidFill>
                <a:srgbClr val="000000"/>
              </a:solidFill>
              <a:round/>
              <a:headEnd/>
              <a:tailEnd/>
            </a:ln>
          </p:spPr>
          <p:txBody>
            <a:bodyPr/>
            <a:lstStyle/>
            <a:p>
              <a:endParaRPr lang="en-US"/>
            </a:p>
          </p:txBody>
        </p:sp>
        <p:sp>
          <p:nvSpPr>
            <p:cNvPr id="15932" name="Line 83"/>
            <p:cNvSpPr>
              <a:spLocks noChangeShapeType="1"/>
            </p:cNvSpPr>
            <p:nvPr/>
          </p:nvSpPr>
          <p:spPr bwMode="auto">
            <a:xfrm>
              <a:off x="3104" y="4456"/>
              <a:ext cx="1" cy="258"/>
            </a:xfrm>
            <a:prstGeom prst="line">
              <a:avLst/>
            </a:prstGeom>
            <a:noFill/>
            <a:ln w="0">
              <a:solidFill>
                <a:srgbClr val="000000"/>
              </a:solidFill>
              <a:round/>
              <a:headEnd/>
              <a:tailEnd/>
            </a:ln>
          </p:spPr>
          <p:txBody>
            <a:bodyPr/>
            <a:lstStyle/>
            <a:p>
              <a:endParaRPr lang="en-US"/>
            </a:p>
          </p:txBody>
        </p:sp>
        <p:sp>
          <p:nvSpPr>
            <p:cNvPr id="15933" name="Line 84"/>
            <p:cNvSpPr>
              <a:spLocks noChangeShapeType="1"/>
            </p:cNvSpPr>
            <p:nvPr/>
          </p:nvSpPr>
          <p:spPr bwMode="auto">
            <a:xfrm>
              <a:off x="2184" y="4456"/>
              <a:ext cx="1" cy="258"/>
            </a:xfrm>
            <a:prstGeom prst="line">
              <a:avLst/>
            </a:prstGeom>
            <a:noFill/>
            <a:ln w="0">
              <a:solidFill>
                <a:srgbClr val="000000"/>
              </a:solidFill>
              <a:round/>
              <a:headEnd/>
              <a:tailEnd/>
            </a:ln>
          </p:spPr>
          <p:txBody>
            <a:bodyPr/>
            <a:lstStyle/>
            <a:p>
              <a:endParaRPr lang="en-US"/>
            </a:p>
          </p:txBody>
        </p:sp>
        <p:sp>
          <p:nvSpPr>
            <p:cNvPr id="15934" name="Line 85"/>
            <p:cNvSpPr>
              <a:spLocks noChangeShapeType="1"/>
            </p:cNvSpPr>
            <p:nvPr/>
          </p:nvSpPr>
          <p:spPr bwMode="auto">
            <a:xfrm>
              <a:off x="2737" y="4456"/>
              <a:ext cx="1" cy="258"/>
            </a:xfrm>
            <a:prstGeom prst="line">
              <a:avLst/>
            </a:prstGeom>
            <a:noFill/>
            <a:ln w="0">
              <a:solidFill>
                <a:srgbClr val="000000"/>
              </a:solidFill>
              <a:round/>
              <a:headEnd/>
              <a:tailEnd/>
            </a:ln>
          </p:spPr>
          <p:txBody>
            <a:bodyPr/>
            <a:lstStyle/>
            <a:p>
              <a:endParaRPr lang="en-US"/>
            </a:p>
          </p:txBody>
        </p:sp>
        <p:sp>
          <p:nvSpPr>
            <p:cNvPr id="15935" name="Rectangle 86"/>
            <p:cNvSpPr>
              <a:spLocks noChangeArrowheads="1"/>
            </p:cNvSpPr>
            <p:nvPr/>
          </p:nvSpPr>
          <p:spPr bwMode="auto">
            <a:xfrm>
              <a:off x="3149" y="3995"/>
              <a:ext cx="669" cy="345"/>
            </a:xfrm>
            <a:prstGeom prst="rect">
              <a:avLst/>
            </a:prstGeom>
            <a:solidFill>
              <a:srgbClr val="FFFFFF"/>
            </a:solidFill>
            <a:ln w="0">
              <a:solidFill>
                <a:srgbClr val="000000"/>
              </a:solidFill>
              <a:miter lim="800000"/>
              <a:headEnd/>
              <a:tailEnd/>
            </a:ln>
          </p:spPr>
          <p:txBody>
            <a:bodyPr/>
            <a:lstStyle/>
            <a:p>
              <a:endParaRPr lang="en-US"/>
            </a:p>
          </p:txBody>
        </p:sp>
        <p:sp>
          <p:nvSpPr>
            <p:cNvPr id="15936" name="Rectangle 87"/>
            <p:cNvSpPr>
              <a:spLocks noChangeArrowheads="1"/>
            </p:cNvSpPr>
            <p:nvPr/>
          </p:nvSpPr>
          <p:spPr bwMode="auto">
            <a:xfrm>
              <a:off x="3166" y="4018"/>
              <a:ext cx="103" cy="23"/>
            </a:xfrm>
            <a:prstGeom prst="rect">
              <a:avLst/>
            </a:prstGeom>
            <a:solidFill>
              <a:srgbClr val="000599"/>
            </a:solidFill>
            <a:ln w="4">
              <a:solidFill>
                <a:srgbClr val="000000"/>
              </a:solidFill>
              <a:miter lim="800000"/>
              <a:headEnd/>
              <a:tailEnd/>
            </a:ln>
          </p:spPr>
          <p:txBody>
            <a:bodyPr/>
            <a:lstStyle/>
            <a:p>
              <a:endParaRPr lang="en-US"/>
            </a:p>
          </p:txBody>
        </p:sp>
        <p:sp>
          <p:nvSpPr>
            <p:cNvPr id="15937" name="Rectangle 88"/>
            <p:cNvSpPr>
              <a:spLocks noChangeArrowheads="1"/>
            </p:cNvSpPr>
            <p:nvPr/>
          </p:nvSpPr>
          <p:spPr bwMode="auto">
            <a:xfrm>
              <a:off x="3281" y="4004"/>
              <a:ext cx="23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Mortality Level</a:t>
              </a:r>
              <a:endParaRPr lang="en-US" dirty="0"/>
            </a:p>
          </p:txBody>
        </p:sp>
        <p:sp>
          <p:nvSpPr>
            <p:cNvPr id="15938" name="Line 89"/>
            <p:cNvSpPr>
              <a:spLocks noChangeShapeType="1"/>
            </p:cNvSpPr>
            <p:nvPr/>
          </p:nvSpPr>
          <p:spPr bwMode="auto">
            <a:xfrm>
              <a:off x="3166" y="4147"/>
              <a:ext cx="107" cy="1"/>
            </a:xfrm>
            <a:prstGeom prst="line">
              <a:avLst/>
            </a:prstGeom>
            <a:noFill/>
            <a:ln w="4">
              <a:solidFill>
                <a:srgbClr val="8C8CFF"/>
              </a:solidFill>
              <a:round/>
              <a:headEnd/>
              <a:tailEnd/>
            </a:ln>
          </p:spPr>
          <p:txBody>
            <a:bodyPr/>
            <a:lstStyle/>
            <a:p>
              <a:endParaRPr lang="en-US"/>
            </a:p>
          </p:txBody>
        </p:sp>
        <p:sp>
          <p:nvSpPr>
            <p:cNvPr id="15939" name="Rectangle 90"/>
            <p:cNvSpPr>
              <a:spLocks noChangeArrowheads="1"/>
            </p:cNvSpPr>
            <p:nvPr/>
          </p:nvSpPr>
          <p:spPr bwMode="auto">
            <a:xfrm>
              <a:off x="3207" y="4133"/>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940" name="Rectangle 91"/>
            <p:cNvSpPr>
              <a:spLocks noChangeArrowheads="1"/>
            </p:cNvSpPr>
            <p:nvPr/>
          </p:nvSpPr>
          <p:spPr bwMode="auto">
            <a:xfrm>
              <a:off x="3281" y="4119"/>
              <a:ext cx="378"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Risk Appetite - Mortality</a:t>
              </a:r>
              <a:endParaRPr lang="en-US" dirty="0"/>
            </a:p>
          </p:txBody>
        </p:sp>
        <p:sp>
          <p:nvSpPr>
            <p:cNvPr id="15941" name="Rectangle 92"/>
            <p:cNvSpPr>
              <a:spLocks noChangeArrowheads="1"/>
            </p:cNvSpPr>
            <p:nvPr/>
          </p:nvSpPr>
          <p:spPr bwMode="auto">
            <a:xfrm>
              <a:off x="3281" y="4170"/>
              <a:ext cx="48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contribution - Diversified - Low</a:t>
              </a:r>
              <a:endParaRPr lang="en-US" dirty="0"/>
            </a:p>
          </p:txBody>
        </p:sp>
        <p:sp>
          <p:nvSpPr>
            <p:cNvPr id="15942" name="Line 93"/>
            <p:cNvSpPr>
              <a:spLocks noChangeShapeType="1"/>
            </p:cNvSpPr>
            <p:nvPr/>
          </p:nvSpPr>
          <p:spPr bwMode="auto">
            <a:xfrm>
              <a:off x="3166" y="4262"/>
              <a:ext cx="107" cy="1"/>
            </a:xfrm>
            <a:prstGeom prst="line">
              <a:avLst/>
            </a:prstGeom>
            <a:noFill/>
            <a:ln w="4">
              <a:solidFill>
                <a:srgbClr val="A040A0"/>
              </a:solidFill>
              <a:round/>
              <a:headEnd/>
              <a:tailEnd/>
            </a:ln>
          </p:spPr>
          <p:txBody>
            <a:bodyPr/>
            <a:lstStyle/>
            <a:p>
              <a:endParaRPr lang="en-US"/>
            </a:p>
          </p:txBody>
        </p:sp>
        <p:sp>
          <p:nvSpPr>
            <p:cNvPr id="15943" name="Freeform 94"/>
            <p:cNvSpPr>
              <a:spLocks/>
            </p:cNvSpPr>
            <p:nvPr/>
          </p:nvSpPr>
          <p:spPr bwMode="auto">
            <a:xfrm>
              <a:off x="3207" y="4248"/>
              <a:ext cx="25" cy="28"/>
            </a:xfrm>
            <a:custGeom>
              <a:avLst/>
              <a:gdLst>
                <a:gd name="T0" fmla="*/ 12 w 25"/>
                <a:gd name="T1" fmla="*/ 0 h 28"/>
                <a:gd name="T2" fmla="*/ 25 w 25"/>
                <a:gd name="T3" fmla="*/ 28 h 28"/>
                <a:gd name="T4" fmla="*/ 0 w 25"/>
                <a:gd name="T5" fmla="*/ 28 h 28"/>
                <a:gd name="T6" fmla="*/ 12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2" y="0"/>
                  </a:moveTo>
                  <a:lnTo>
                    <a:pt x="25" y="28"/>
                  </a:lnTo>
                  <a:lnTo>
                    <a:pt x="0" y="28"/>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944" name="Rectangle 95"/>
            <p:cNvSpPr>
              <a:spLocks noChangeArrowheads="1"/>
            </p:cNvSpPr>
            <p:nvPr/>
          </p:nvSpPr>
          <p:spPr bwMode="auto">
            <a:xfrm>
              <a:off x="3281" y="4234"/>
              <a:ext cx="378"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Risk Appetite - Mortality</a:t>
              </a:r>
              <a:endParaRPr lang="en-US" dirty="0"/>
            </a:p>
          </p:txBody>
        </p:sp>
        <p:sp>
          <p:nvSpPr>
            <p:cNvPr id="15945" name="Rectangle 96"/>
            <p:cNvSpPr>
              <a:spLocks noChangeArrowheads="1"/>
            </p:cNvSpPr>
            <p:nvPr/>
          </p:nvSpPr>
          <p:spPr bwMode="auto">
            <a:xfrm>
              <a:off x="3281" y="4285"/>
              <a:ext cx="490"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contribution - Diversified - High</a:t>
              </a:r>
              <a:endParaRPr lang="en-US" dirty="0"/>
            </a:p>
          </p:txBody>
        </p:sp>
        <p:sp>
          <p:nvSpPr>
            <p:cNvPr id="15946" name="Rectangle 97"/>
            <p:cNvSpPr>
              <a:spLocks noChangeArrowheads="1"/>
            </p:cNvSpPr>
            <p:nvPr/>
          </p:nvSpPr>
          <p:spPr bwMode="auto">
            <a:xfrm>
              <a:off x="1854" y="3571"/>
              <a:ext cx="1980" cy="1198"/>
            </a:xfrm>
            <a:prstGeom prst="rect">
              <a:avLst/>
            </a:prstGeom>
            <a:noFill/>
            <a:ln w="4">
              <a:solidFill>
                <a:srgbClr val="000000"/>
              </a:solidFill>
              <a:miter lim="800000"/>
              <a:headEnd/>
              <a:tailEnd/>
            </a:ln>
          </p:spPr>
          <p:txBody>
            <a:bodyPr/>
            <a:lstStyle/>
            <a:p>
              <a:endParaRPr lang="en-US"/>
            </a:p>
          </p:txBody>
        </p:sp>
      </p:grpSp>
      <p:grpSp>
        <p:nvGrpSpPr>
          <p:cNvPr id="3" name="Group 100"/>
          <p:cNvGrpSpPr>
            <a:grpSpLocks noChangeAspect="1"/>
          </p:cNvGrpSpPr>
          <p:nvPr/>
        </p:nvGrpSpPr>
        <p:grpSpPr bwMode="auto">
          <a:xfrm>
            <a:off x="2623291" y="4965993"/>
            <a:ext cx="2923425" cy="1740759"/>
            <a:chOff x="1833" y="2314"/>
            <a:chExt cx="2026" cy="1243"/>
          </a:xfrm>
        </p:grpSpPr>
        <p:sp>
          <p:nvSpPr>
            <p:cNvPr id="15760" name="AutoShape 99"/>
            <p:cNvSpPr>
              <a:spLocks noChangeAspect="1" noChangeArrowheads="1" noTextEdit="1"/>
            </p:cNvSpPr>
            <p:nvPr/>
          </p:nvSpPr>
          <p:spPr bwMode="auto">
            <a:xfrm>
              <a:off x="1833" y="2314"/>
              <a:ext cx="2026" cy="1243"/>
            </a:xfrm>
            <a:prstGeom prst="rect">
              <a:avLst/>
            </a:prstGeom>
            <a:noFill/>
            <a:ln w="9525">
              <a:noFill/>
              <a:miter lim="800000"/>
              <a:headEnd/>
              <a:tailEnd/>
            </a:ln>
          </p:spPr>
          <p:txBody>
            <a:bodyPr/>
            <a:lstStyle/>
            <a:p>
              <a:endParaRPr lang="en-US"/>
            </a:p>
          </p:txBody>
        </p:sp>
        <p:sp>
          <p:nvSpPr>
            <p:cNvPr id="15761" name="Rectangle 101"/>
            <p:cNvSpPr>
              <a:spLocks noChangeArrowheads="1"/>
            </p:cNvSpPr>
            <p:nvPr/>
          </p:nvSpPr>
          <p:spPr bwMode="auto">
            <a:xfrm>
              <a:off x="1854" y="2337"/>
              <a:ext cx="1980" cy="1197"/>
            </a:xfrm>
            <a:prstGeom prst="rect">
              <a:avLst/>
            </a:prstGeom>
            <a:solidFill>
              <a:srgbClr val="FFFFFF"/>
            </a:solidFill>
            <a:ln w="4">
              <a:solidFill>
                <a:srgbClr val="000000"/>
              </a:solidFill>
              <a:miter lim="800000"/>
              <a:headEnd/>
              <a:tailEnd/>
            </a:ln>
          </p:spPr>
          <p:txBody>
            <a:bodyPr/>
            <a:lstStyle/>
            <a:p>
              <a:endParaRPr lang="en-US"/>
            </a:p>
          </p:txBody>
        </p:sp>
        <p:sp>
          <p:nvSpPr>
            <p:cNvPr id="15762" name="Rectangle 102"/>
            <p:cNvSpPr>
              <a:spLocks noChangeArrowheads="1"/>
            </p:cNvSpPr>
            <p:nvPr/>
          </p:nvSpPr>
          <p:spPr bwMode="auto">
            <a:xfrm>
              <a:off x="1986" y="2650"/>
              <a:ext cx="1118" cy="571"/>
            </a:xfrm>
            <a:prstGeom prst="rect">
              <a:avLst/>
            </a:prstGeom>
            <a:solidFill>
              <a:srgbClr val="DED3B6"/>
            </a:solidFill>
            <a:ln w="9525">
              <a:noFill/>
              <a:miter lim="800000"/>
              <a:headEnd/>
              <a:tailEnd/>
            </a:ln>
          </p:spPr>
          <p:txBody>
            <a:bodyPr/>
            <a:lstStyle/>
            <a:p>
              <a:endParaRPr lang="en-US"/>
            </a:p>
          </p:txBody>
        </p:sp>
        <p:sp>
          <p:nvSpPr>
            <p:cNvPr id="15763" name="Line 103"/>
            <p:cNvSpPr>
              <a:spLocks noChangeShapeType="1"/>
            </p:cNvSpPr>
            <p:nvPr/>
          </p:nvSpPr>
          <p:spPr bwMode="auto">
            <a:xfrm>
              <a:off x="1986" y="3152"/>
              <a:ext cx="1118" cy="1"/>
            </a:xfrm>
            <a:prstGeom prst="line">
              <a:avLst/>
            </a:prstGeom>
            <a:noFill/>
            <a:ln w="0">
              <a:solidFill>
                <a:srgbClr val="000000"/>
              </a:solidFill>
              <a:round/>
              <a:headEnd/>
              <a:tailEnd/>
            </a:ln>
          </p:spPr>
          <p:txBody>
            <a:bodyPr/>
            <a:lstStyle/>
            <a:p>
              <a:endParaRPr lang="en-US"/>
            </a:p>
          </p:txBody>
        </p:sp>
        <p:sp>
          <p:nvSpPr>
            <p:cNvPr id="15764" name="Line 104"/>
            <p:cNvSpPr>
              <a:spLocks noChangeShapeType="1"/>
            </p:cNvSpPr>
            <p:nvPr/>
          </p:nvSpPr>
          <p:spPr bwMode="auto">
            <a:xfrm>
              <a:off x="1986" y="3078"/>
              <a:ext cx="1118" cy="1"/>
            </a:xfrm>
            <a:prstGeom prst="line">
              <a:avLst/>
            </a:prstGeom>
            <a:noFill/>
            <a:ln w="0">
              <a:solidFill>
                <a:srgbClr val="000000"/>
              </a:solidFill>
              <a:round/>
              <a:headEnd/>
              <a:tailEnd/>
            </a:ln>
          </p:spPr>
          <p:txBody>
            <a:bodyPr/>
            <a:lstStyle/>
            <a:p>
              <a:endParaRPr lang="en-US"/>
            </a:p>
          </p:txBody>
        </p:sp>
        <p:sp>
          <p:nvSpPr>
            <p:cNvPr id="15765" name="Line 105"/>
            <p:cNvSpPr>
              <a:spLocks noChangeShapeType="1"/>
            </p:cNvSpPr>
            <p:nvPr/>
          </p:nvSpPr>
          <p:spPr bwMode="auto">
            <a:xfrm>
              <a:off x="1986" y="3009"/>
              <a:ext cx="1118" cy="1"/>
            </a:xfrm>
            <a:prstGeom prst="line">
              <a:avLst/>
            </a:prstGeom>
            <a:noFill/>
            <a:ln w="0">
              <a:solidFill>
                <a:srgbClr val="000000"/>
              </a:solidFill>
              <a:round/>
              <a:headEnd/>
              <a:tailEnd/>
            </a:ln>
          </p:spPr>
          <p:txBody>
            <a:bodyPr/>
            <a:lstStyle/>
            <a:p>
              <a:endParaRPr lang="en-US"/>
            </a:p>
          </p:txBody>
        </p:sp>
        <p:sp>
          <p:nvSpPr>
            <p:cNvPr id="15766" name="Line 106"/>
            <p:cNvSpPr>
              <a:spLocks noChangeShapeType="1"/>
            </p:cNvSpPr>
            <p:nvPr/>
          </p:nvSpPr>
          <p:spPr bwMode="auto">
            <a:xfrm>
              <a:off x="1986" y="2935"/>
              <a:ext cx="1118" cy="1"/>
            </a:xfrm>
            <a:prstGeom prst="line">
              <a:avLst/>
            </a:prstGeom>
            <a:noFill/>
            <a:ln w="0">
              <a:solidFill>
                <a:srgbClr val="000000"/>
              </a:solidFill>
              <a:round/>
              <a:headEnd/>
              <a:tailEnd/>
            </a:ln>
          </p:spPr>
          <p:txBody>
            <a:bodyPr/>
            <a:lstStyle/>
            <a:p>
              <a:endParaRPr lang="en-US"/>
            </a:p>
          </p:txBody>
        </p:sp>
        <p:sp>
          <p:nvSpPr>
            <p:cNvPr id="15767" name="Line 107"/>
            <p:cNvSpPr>
              <a:spLocks noChangeShapeType="1"/>
            </p:cNvSpPr>
            <p:nvPr/>
          </p:nvSpPr>
          <p:spPr bwMode="auto">
            <a:xfrm>
              <a:off x="1986" y="2866"/>
              <a:ext cx="1118" cy="1"/>
            </a:xfrm>
            <a:prstGeom prst="line">
              <a:avLst/>
            </a:prstGeom>
            <a:noFill/>
            <a:ln w="0">
              <a:solidFill>
                <a:srgbClr val="000000"/>
              </a:solidFill>
              <a:round/>
              <a:headEnd/>
              <a:tailEnd/>
            </a:ln>
          </p:spPr>
          <p:txBody>
            <a:bodyPr/>
            <a:lstStyle/>
            <a:p>
              <a:endParaRPr lang="en-US"/>
            </a:p>
          </p:txBody>
        </p:sp>
        <p:sp>
          <p:nvSpPr>
            <p:cNvPr id="15768" name="Line 108"/>
            <p:cNvSpPr>
              <a:spLocks noChangeShapeType="1"/>
            </p:cNvSpPr>
            <p:nvPr/>
          </p:nvSpPr>
          <p:spPr bwMode="auto">
            <a:xfrm>
              <a:off x="1986" y="2793"/>
              <a:ext cx="1118" cy="1"/>
            </a:xfrm>
            <a:prstGeom prst="line">
              <a:avLst/>
            </a:prstGeom>
            <a:noFill/>
            <a:ln w="0">
              <a:solidFill>
                <a:srgbClr val="000000"/>
              </a:solidFill>
              <a:round/>
              <a:headEnd/>
              <a:tailEnd/>
            </a:ln>
          </p:spPr>
          <p:txBody>
            <a:bodyPr/>
            <a:lstStyle/>
            <a:p>
              <a:endParaRPr lang="en-US"/>
            </a:p>
          </p:txBody>
        </p:sp>
        <p:sp>
          <p:nvSpPr>
            <p:cNvPr id="15769" name="Line 109"/>
            <p:cNvSpPr>
              <a:spLocks noChangeShapeType="1"/>
            </p:cNvSpPr>
            <p:nvPr/>
          </p:nvSpPr>
          <p:spPr bwMode="auto">
            <a:xfrm>
              <a:off x="1986" y="2724"/>
              <a:ext cx="1118" cy="1"/>
            </a:xfrm>
            <a:prstGeom prst="line">
              <a:avLst/>
            </a:prstGeom>
            <a:noFill/>
            <a:ln w="0">
              <a:solidFill>
                <a:srgbClr val="000000"/>
              </a:solidFill>
              <a:round/>
              <a:headEnd/>
              <a:tailEnd/>
            </a:ln>
          </p:spPr>
          <p:txBody>
            <a:bodyPr/>
            <a:lstStyle/>
            <a:p>
              <a:endParaRPr lang="en-US"/>
            </a:p>
          </p:txBody>
        </p:sp>
        <p:sp>
          <p:nvSpPr>
            <p:cNvPr id="15770" name="Line 110"/>
            <p:cNvSpPr>
              <a:spLocks noChangeShapeType="1"/>
            </p:cNvSpPr>
            <p:nvPr/>
          </p:nvSpPr>
          <p:spPr bwMode="auto">
            <a:xfrm>
              <a:off x="1986" y="2650"/>
              <a:ext cx="1118" cy="1"/>
            </a:xfrm>
            <a:prstGeom prst="line">
              <a:avLst/>
            </a:prstGeom>
            <a:noFill/>
            <a:ln w="0">
              <a:solidFill>
                <a:srgbClr val="000000"/>
              </a:solidFill>
              <a:round/>
              <a:headEnd/>
              <a:tailEnd/>
            </a:ln>
          </p:spPr>
          <p:txBody>
            <a:bodyPr/>
            <a:lstStyle/>
            <a:p>
              <a:endParaRPr lang="en-US"/>
            </a:p>
          </p:txBody>
        </p:sp>
        <p:sp>
          <p:nvSpPr>
            <p:cNvPr id="15771" name="Rectangle 111"/>
            <p:cNvSpPr>
              <a:spLocks noChangeArrowheads="1"/>
            </p:cNvSpPr>
            <p:nvPr/>
          </p:nvSpPr>
          <p:spPr bwMode="auto">
            <a:xfrm>
              <a:off x="1986" y="2650"/>
              <a:ext cx="1118" cy="571"/>
            </a:xfrm>
            <a:prstGeom prst="rect">
              <a:avLst/>
            </a:prstGeom>
            <a:solidFill>
              <a:schemeClr val="bg1"/>
            </a:solidFill>
            <a:ln w="4">
              <a:solidFill>
                <a:srgbClr val="808080"/>
              </a:solidFill>
              <a:miter lim="800000"/>
              <a:headEnd/>
              <a:tailEnd/>
            </a:ln>
          </p:spPr>
          <p:txBody>
            <a:bodyPr/>
            <a:lstStyle/>
            <a:p>
              <a:endParaRPr lang="en-US"/>
            </a:p>
          </p:txBody>
        </p:sp>
        <p:sp>
          <p:nvSpPr>
            <p:cNvPr id="15772" name="Rectangle 112"/>
            <p:cNvSpPr>
              <a:spLocks noChangeArrowheads="1"/>
            </p:cNvSpPr>
            <p:nvPr/>
          </p:nvSpPr>
          <p:spPr bwMode="auto">
            <a:xfrm>
              <a:off x="2039" y="2986"/>
              <a:ext cx="75" cy="235"/>
            </a:xfrm>
            <a:prstGeom prst="rect">
              <a:avLst/>
            </a:prstGeom>
            <a:solidFill>
              <a:srgbClr val="000599"/>
            </a:solidFill>
            <a:ln w="4">
              <a:solidFill>
                <a:srgbClr val="000000"/>
              </a:solidFill>
              <a:miter lim="800000"/>
              <a:headEnd/>
              <a:tailEnd/>
            </a:ln>
          </p:spPr>
          <p:txBody>
            <a:bodyPr/>
            <a:lstStyle/>
            <a:p>
              <a:endParaRPr lang="en-US"/>
            </a:p>
          </p:txBody>
        </p:sp>
        <p:sp>
          <p:nvSpPr>
            <p:cNvPr id="15773" name="Rectangle 113"/>
            <p:cNvSpPr>
              <a:spLocks noChangeArrowheads="1"/>
            </p:cNvSpPr>
            <p:nvPr/>
          </p:nvSpPr>
          <p:spPr bwMode="auto">
            <a:xfrm>
              <a:off x="2225" y="3184"/>
              <a:ext cx="74" cy="37"/>
            </a:xfrm>
            <a:prstGeom prst="rect">
              <a:avLst/>
            </a:prstGeom>
            <a:solidFill>
              <a:srgbClr val="000599"/>
            </a:solidFill>
            <a:ln w="4">
              <a:solidFill>
                <a:srgbClr val="000000"/>
              </a:solidFill>
              <a:miter lim="800000"/>
              <a:headEnd/>
              <a:tailEnd/>
            </a:ln>
          </p:spPr>
          <p:txBody>
            <a:bodyPr/>
            <a:lstStyle/>
            <a:p>
              <a:endParaRPr lang="en-US"/>
            </a:p>
          </p:txBody>
        </p:sp>
        <p:sp>
          <p:nvSpPr>
            <p:cNvPr id="15774" name="Rectangle 114"/>
            <p:cNvSpPr>
              <a:spLocks noChangeArrowheads="1"/>
            </p:cNvSpPr>
            <p:nvPr/>
          </p:nvSpPr>
          <p:spPr bwMode="auto">
            <a:xfrm>
              <a:off x="2411" y="3009"/>
              <a:ext cx="78" cy="212"/>
            </a:xfrm>
            <a:prstGeom prst="rect">
              <a:avLst/>
            </a:prstGeom>
            <a:solidFill>
              <a:srgbClr val="000599"/>
            </a:solidFill>
            <a:ln w="4">
              <a:solidFill>
                <a:srgbClr val="000000"/>
              </a:solidFill>
              <a:miter lim="800000"/>
              <a:headEnd/>
              <a:tailEnd/>
            </a:ln>
          </p:spPr>
          <p:txBody>
            <a:bodyPr/>
            <a:lstStyle/>
            <a:p>
              <a:endParaRPr lang="en-US"/>
            </a:p>
          </p:txBody>
        </p:sp>
        <p:sp>
          <p:nvSpPr>
            <p:cNvPr id="15775" name="Rectangle 115"/>
            <p:cNvSpPr>
              <a:spLocks noChangeArrowheads="1"/>
            </p:cNvSpPr>
            <p:nvPr/>
          </p:nvSpPr>
          <p:spPr bwMode="auto">
            <a:xfrm>
              <a:off x="2786" y="2894"/>
              <a:ext cx="74" cy="327"/>
            </a:xfrm>
            <a:prstGeom prst="rect">
              <a:avLst/>
            </a:prstGeom>
            <a:solidFill>
              <a:srgbClr val="000599"/>
            </a:solidFill>
            <a:ln w="4">
              <a:solidFill>
                <a:srgbClr val="000000"/>
              </a:solidFill>
              <a:miter lim="800000"/>
              <a:headEnd/>
              <a:tailEnd/>
            </a:ln>
          </p:spPr>
          <p:txBody>
            <a:bodyPr/>
            <a:lstStyle/>
            <a:p>
              <a:endParaRPr lang="en-US"/>
            </a:p>
          </p:txBody>
        </p:sp>
        <p:sp>
          <p:nvSpPr>
            <p:cNvPr id="15776" name="Rectangle 116"/>
            <p:cNvSpPr>
              <a:spLocks noChangeArrowheads="1"/>
            </p:cNvSpPr>
            <p:nvPr/>
          </p:nvSpPr>
          <p:spPr bwMode="auto">
            <a:xfrm>
              <a:off x="2972" y="2894"/>
              <a:ext cx="74" cy="327"/>
            </a:xfrm>
            <a:prstGeom prst="rect">
              <a:avLst/>
            </a:prstGeom>
            <a:solidFill>
              <a:srgbClr val="000599"/>
            </a:solidFill>
            <a:ln w="4">
              <a:solidFill>
                <a:srgbClr val="000000"/>
              </a:solidFill>
              <a:miter lim="800000"/>
              <a:headEnd/>
              <a:tailEnd/>
            </a:ln>
          </p:spPr>
          <p:txBody>
            <a:bodyPr/>
            <a:lstStyle/>
            <a:p>
              <a:endParaRPr lang="en-US"/>
            </a:p>
          </p:txBody>
        </p:sp>
        <p:sp>
          <p:nvSpPr>
            <p:cNvPr id="15777" name="Line 117"/>
            <p:cNvSpPr>
              <a:spLocks noChangeShapeType="1"/>
            </p:cNvSpPr>
            <p:nvPr/>
          </p:nvSpPr>
          <p:spPr bwMode="auto">
            <a:xfrm>
              <a:off x="1986" y="2650"/>
              <a:ext cx="1" cy="571"/>
            </a:xfrm>
            <a:prstGeom prst="line">
              <a:avLst/>
            </a:prstGeom>
            <a:noFill/>
            <a:ln w="0">
              <a:solidFill>
                <a:srgbClr val="000000"/>
              </a:solidFill>
              <a:round/>
              <a:headEnd/>
              <a:tailEnd/>
            </a:ln>
          </p:spPr>
          <p:txBody>
            <a:bodyPr/>
            <a:lstStyle/>
            <a:p>
              <a:endParaRPr lang="en-US"/>
            </a:p>
          </p:txBody>
        </p:sp>
        <p:sp>
          <p:nvSpPr>
            <p:cNvPr id="15778" name="Line 118"/>
            <p:cNvSpPr>
              <a:spLocks noChangeShapeType="1"/>
            </p:cNvSpPr>
            <p:nvPr/>
          </p:nvSpPr>
          <p:spPr bwMode="auto">
            <a:xfrm>
              <a:off x="1973" y="3221"/>
              <a:ext cx="13" cy="1"/>
            </a:xfrm>
            <a:prstGeom prst="line">
              <a:avLst/>
            </a:prstGeom>
            <a:noFill/>
            <a:ln w="0">
              <a:solidFill>
                <a:srgbClr val="000000"/>
              </a:solidFill>
              <a:round/>
              <a:headEnd/>
              <a:tailEnd/>
            </a:ln>
          </p:spPr>
          <p:txBody>
            <a:bodyPr/>
            <a:lstStyle/>
            <a:p>
              <a:endParaRPr lang="en-US"/>
            </a:p>
          </p:txBody>
        </p:sp>
        <p:sp>
          <p:nvSpPr>
            <p:cNvPr id="15779" name="Line 119"/>
            <p:cNvSpPr>
              <a:spLocks noChangeShapeType="1"/>
            </p:cNvSpPr>
            <p:nvPr/>
          </p:nvSpPr>
          <p:spPr bwMode="auto">
            <a:xfrm>
              <a:off x="1973" y="3152"/>
              <a:ext cx="13" cy="1"/>
            </a:xfrm>
            <a:prstGeom prst="line">
              <a:avLst/>
            </a:prstGeom>
            <a:noFill/>
            <a:ln w="0">
              <a:solidFill>
                <a:srgbClr val="000000"/>
              </a:solidFill>
              <a:round/>
              <a:headEnd/>
              <a:tailEnd/>
            </a:ln>
          </p:spPr>
          <p:txBody>
            <a:bodyPr/>
            <a:lstStyle/>
            <a:p>
              <a:endParaRPr lang="en-US"/>
            </a:p>
          </p:txBody>
        </p:sp>
        <p:sp>
          <p:nvSpPr>
            <p:cNvPr id="15780" name="Line 120"/>
            <p:cNvSpPr>
              <a:spLocks noChangeShapeType="1"/>
            </p:cNvSpPr>
            <p:nvPr/>
          </p:nvSpPr>
          <p:spPr bwMode="auto">
            <a:xfrm>
              <a:off x="1973" y="3078"/>
              <a:ext cx="13" cy="1"/>
            </a:xfrm>
            <a:prstGeom prst="line">
              <a:avLst/>
            </a:prstGeom>
            <a:noFill/>
            <a:ln w="0">
              <a:solidFill>
                <a:srgbClr val="000000"/>
              </a:solidFill>
              <a:round/>
              <a:headEnd/>
              <a:tailEnd/>
            </a:ln>
          </p:spPr>
          <p:txBody>
            <a:bodyPr/>
            <a:lstStyle/>
            <a:p>
              <a:endParaRPr lang="en-US"/>
            </a:p>
          </p:txBody>
        </p:sp>
        <p:sp>
          <p:nvSpPr>
            <p:cNvPr id="15781" name="Line 121"/>
            <p:cNvSpPr>
              <a:spLocks noChangeShapeType="1"/>
            </p:cNvSpPr>
            <p:nvPr/>
          </p:nvSpPr>
          <p:spPr bwMode="auto">
            <a:xfrm>
              <a:off x="1973" y="3009"/>
              <a:ext cx="13" cy="1"/>
            </a:xfrm>
            <a:prstGeom prst="line">
              <a:avLst/>
            </a:prstGeom>
            <a:noFill/>
            <a:ln w="0">
              <a:solidFill>
                <a:srgbClr val="000000"/>
              </a:solidFill>
              <a:round/>
              <a:headEnd/>
              <a:tailEnd/>
            </a:ln>
          </p:spPr>
          <p:txBody>
            <a:bodyPr/>
            <a:lstStyle/>
            <a:p>
              <a:endParaRPr lang="en-US"/>
            </a:p>
          </p:txBody>
        </p:sp>
        <p:sp>
          <p:nvSpPr>
            <p:cNvPr id="15782" name="Line 122"/>
            <p:cNvSpPr>
              <a:spLocks noChangeShapeType="1"/>
            </p:cNvSpPr>
            <p:nvPr/>
          </p:nvSpPr>
          <p:spPr bwMode="auto">
            <a:xfrm>
              <a:off x="1973" y="2935"/>
              <a:ext cx="13" cy="1"/>
            </a:xfrm>
            <a:prstGeom prst="line">
              <a:avLst/>
            </a:prstGeom>
            <a:noFill/>
            <a:ln w="0">
              <a:solidFill>
                <a:srgbClr val="000000"/>
              </a:solidFill>
              <a:round/>
              <a:headEnd/>
              <a:tailEnd/>
            </a:ln>
          </p:spPr>
          <p:txBody>
            <a:bodyPr/>
            <a:lstStyle/>
            <a:p>
              <a:endParaRPr lang="en-US"/>
            </a:p>
          </p:txBody>
        </p:sp>
        <p:sp>
          <p:nvSpPr>
            <p:cNvPr id="15783" name="Line 123"/>
            <p:cNvSpPr>
              <a:spLocks noChangeShapeType="1"/>
            </p:cNvSpPr>
            <p:nvPr/>
          </p:nvSpPr>
          <p:spPr bwMode="auto">
            <a:xfrm>
              <a:off x="1973" y="2866"/>
              <a:ext cx="13" cy="1"/>
            </a:xfrm>
            <a:prstGeom prst="line">
              <a:avLst/>
            </a:prstGeom>
            <a:noFill/>
            <a:ln w="0">
              <a:solidFill>
                <a:srgbClr val="000000"/>
              </a:solidFill>
              <a:round/>
              <a:headEnd/>
              <a:tailEnd/>
            </a:ln>
          </p:spPr>
          <p:txBody>
            <a:bodyPr/>
            <a:lstStyle/>
            <a:p>
              <a:endParaRPr lang="en-US"/>
            </a:p>
          </p:txBody>
        </p:sp>
        <p:sp>
          <p:nvSpPr>
            <p:cNvPr id="15784" name="Line 124"/>
            <p:cNvSpPr>
              <a:spLocks noChangeShapeType="1"/>
            </p:cNvSpPr>
            <p:nvPr/>
          </p:nvSpPr>
          <p:spPr bwMode="auto">
            <a:xfrm>
              <a:off x="1973" y="2793"/>
              <a:ext cx="13" cy="1"/>
            </a:xfrm>
            <a:prstGeom prst="line">
              <a:avLst/>
            </a:prstGeom>
            <a:noFill/>
            <a:ln w="0">
              <a:solidFill>
                <a:srgbClr val="000000"/>
              </a:solidFill>
              <a:round/>
              <a:headEnd/>
              <a:tailEnd/>
            </a:ln>
          </p:spPr>
          <p:txBody>
            <a:bodyPr/>
            <a:lstStyle/>
            <a:p>
              <a:endParaRPr lang="en-US"/>
            </a:p>
          </p:txBody>
        </p:sp>
        <p:sp>
          <p:nvSpPr>
            <p:cNvPr id="15785" name="Line 125"/>
            <p:cNvSpPr>
              <a:spLocks noChangeShapeType="1"/>
            </p:cNvSpPr>
            <p:nvPr/>
          </p:nvSpPr>
          <p:spPr bwMode="auto">
            <a:xfrm>
              <a:off x="1973" y="2724"/>
              <a:ext cx="13" cy="1"/>
            </a:xfrm>
            <a:prstGeom prst="line">
              <a:avLst/>
            </a:prstGeom>
            <a:noFill/>
            <a:ln w="0">
              <a:solidFill>
                <a:srgbClr val="000000"/>
              </a:solidFill>
              <a:round/>
              <a:headEnd/>
              <a:tailEnd/>
            </a:ln>
          </p:spPr>
          <p:txBody>
            <a:bodyPr/>
            <a:lstStyle/>
            <a:p>
              <a:endParaRPr lang="en-US"/>
            </a:p>
          </p:txBody>
        </p:sp>
        <p:sp>
          <p:nvSpPr>
            <p:cNvPr id="15786" name="Line 126"/>
            <p:cNvSpPr>
              <a:spLocks noChangeShapeType="1"/>
            </p:cNvSpPr>
            <p:nvPr/>
          </p:nvSpPr>
          <p:spPr bwMode="auto">
            <a:xfrm>
              <a:off x="1973" y="2650"/>
              <a:ext cx="13" cy="1"/>
            </a:xfrm>
            <a:prstGeom prst="line">
              <a:avLst/>
            </a:prstGeom>
            <a:noFill/>
            <a:ln w="0">
              <a:solidFill>
                <a:srgbClr val="000000"/>
              </a:solidFill>
              <a:round/>
              <a:headEnd/>
              <a:tailEnd/>
            </a:ln>
          </p:spPr>
          <p:txBody>
            <a:bodyPr/>
            <a:lstStyle/>
            <a:p>
              <a:endParaRPr lang="en-US"/>
            </a:p>
          </p:txBody>
        </p:sp>
        <p:sp>
          <p:nvSpPr>
            <p:cNvPr id="15787" name="Line 127"/>
            <p:cNvSpPr>
              <a:spLocks noChangeShapeType="1"/>
            </p:cNvSpPr>
            <p:nvPr/>
          </p:nvSpPr>
          <p:spPr bwMode="auto">
            <a:xfrm>
              <a:off x="1986" y="3221"/>
              <a:ext cx="1118" cy="1"/>
            </a:xfrm>
            <a:prstGeom prst="line">
              <a:avLst/>
            </a:prstGeom>
            <a:noFill/>
            <a:ln w="0">
              <a:solidFill>
                <a:srgbClr val="000000"/>
              </a:solidFill>
              <a:round/>
              <a:headEnd/>
              <a:tailEnd/>
            </a:ln>
          </p:spPr>
          <p:txBody>
            <a:bodyPr/>
            <a:lstStyle/>
            <a:p>
              <a:endParaRPr lang="en-US"/>
            </a:p>
          </p:txBody>
        </p:sp>
        <p:sp>
          <p:nvSpPr>
            <p:cNvPr id="15788" name="Line 128"/>
            <p:cNvSpPr>
              <a:spLocks noChangeShapeType="1"/>
            </p:cNvSpPr>
            <p:nvPr/>
          </p:nvSpPr>
          <p:spPr bwMode="auto">
            <a:xfrm flipV="1">
              <a:off x="1986" y="3221"/>
              <a:ext cx="1" cy="9"/>
            </a:xfrm>
            <a:prstGeom prst="line">
              <a:avLst/>
            </a:prstGeom>
            <a:noFill/>
            <a:ln w="0">
              <a:solidFill>
                <a:srgbClr val="000000"/>
              </a:solidFill>
              <a:round/>
              <a:headEnd/>
              <a:tailEnd/>
            </a:ln>
          </p:spPr>
          <p:txBody>
            <a:bodyPr/>
            <a:lstStyle/>
            <a:p>
              <a:endParaRPr lang="en-US"/>
            </a:p>
          </p:txBody>
        </p:sp>
        <p:sp>
          <p:nvSpPr>
            <p:cNvPr id="15789" name="Line 129"/>
            <p:cNvSpPr>
              <a:spLocks noChangeShapeType="1"/>
            </p:cNvSpPr>
            <p:nvPr/>
          </p:nvSpPr>
          <p:spPr bwMode="auto">
            <a:xfrm flipV="1">
              <a:off x="2171" y="3221"/>
              <a:ext cx="1" cy="9"/>
            </a:xfrm>
            <a:prstGeom prst="line">
              <a:avLst/>
            </a:prstGeom>
            <a:noFill/>
            <a:ln w="0">
              <a:solidFill>
                <a:srgbClr val="000000"/>
              </a:solidFill>
              <a:round/>
              <a:headEnd/>
              <a:tailEnd/>
            </a:ln>
          </p:spPr>
          <p:txBody>
            <a:bodyPr/>
            <a:lstStyle/>
            <a:p>
              <a:endParaRPr lang="en-US"/>
            </a:p>
          </p:txBody>
        </p:sp>
        <p:sp>
          <p:nvSpPr>
            <p:cNvPr id="15790" name="Line 130"/>
            <p:cNvSpPr>
              <a:spLocks noChangeShapeType="1"/>
            </p:cNvSpPr>
            <p:nvPr/>
          </p:nvSpPr>
          <p:spPr bwMode="auto">
            <a:xfrm flipV="1">
              <a:off x="2357" y="3221"/>
              <a:ext cx="1" cy="9"/>
            </a:xfrm>
            <a:prstGeom prst="line">
              <a:avLst/>
            </a:prstGeom>
            <a:noFill/>
            <a:ln w="0">
              <a:solidFill>
                <a:srgbClr val="000000"/>
              </a:solidFill>
              <a:round/>
              <a:headEnd/>
              <a:tailEnd/>
            </a:ln>
          </p:spPr>
          <p:txBody>
            <a:bodyPr/>
            <a:lstStyle/>
            <a:p>
              <a:endParaRPr lang="en-US"/>
            </a:p>
          </p:txBody>
        </p:sp>
        <p:sp>
          <p:nvSpPr>
            <p:cNvPr id="15791" name="Line 131"/>
            <p:cNvSpPr>
              <a:spLocks noChangeShapeType="1"/>
            </p:cNvSpPr>
            <p:nvPr/>
          </p:nvSpPr>
          <p:spPr bwMode="auto">
            <a:xfrm flipV="1">
              <a:off x="2547" y="3221"/>
              <a:ext cx="1" cy="9"/>
            </a:xfrm>
            <a:prstGeom prst="line">
              <a:avLst/>
            </a:prstGeom>
            <a:noFill/>
            <a:ln w="0">
              <a:solidFill>
                <a:srgbClr val="000000"/>
              </a:solidFill>
              <a:round/>
              <a:headEnd/>
              <a:tailEnd/>
            </a:ln>
          </p:spPr>
          <p:txBody>
            <a:bodyPr/>
            <a:lstStyle/>
            <a:p>
              <a:endParaRPr lang="en-US"/>
            </a:p>
          </p:txBody>
        </p:sp>
        <p:sp>
          <p:nvSpPr>
            <p:cNvPr id="15792" name="Line 132"/>
            <p:cNvSpPr>
              <a:spLocks noChangeShapeType="1"/>
            </p:cNvSpPr>
            <p:nvPr/>
          </p:nvSpPr>
          <p:spPr bwMode="auto">
            <a:xfrm flipV="1">
              <a:off x="2733" y="3221"/>
              <a:ext cx="1" cy="9"/>
            </a:xfrm>
            <a:prstGeom prst="line">
              <a:avLst/>
            </a:prstGeom>
            <a:noFill/>
            <a:ln w="0">
              <a:solidFill>
                <a:srgbClr val="000000"/>
              </a:solidFill>
              <a:round/>
              <a:headEnd/>
              <a:tailEnd/>
            </a:ln>
          </p:spPr>
          <p:txBody>
            <a:bodyPr/>
            <a:lstStyle/>
            <a:p>
              <a:endParaRPr lang="en-US"/>
            </a:p>
          </p:txBody>
        </p:sp>
        <p:sp>
          <p:nvSpPr>
            <p:cNvPr id="15793" name="Line 133"/>
            <p:cNvSpPr>
              <a:spLocks noChangeShapeType="1"/>
            </p:cNvSpPr>
            <p:nvPr/>
          </p:nvSpPr>
          <p:spPr bwMode="auto">
            <a:xfrm flipV="1">
              <a:off x="2918" y="3221"/>
              <a:ext cx="1" cy="9"/>
            </a:xfrm>
            <a:prstGeom prst="line">
              <a:avLst/>
            </a:prstGeom>
            <a:noFill/>
            <a:ln w="0">
              <a:solidFill>
                <a:srgbClr val="000000"/>
              </a:solidFill>
              <a:round/>
              <a:headEnd/>
              <a:tailEnd/>
            </a:ln>
          </p:spPr>
          <p:txBody>
            <a:bodyPr/>
            <a:lstStyle/>
            <a:p>
              <a:endParaRPr lang="en-US"/>
            </a:p>
          </p:txBody>
        </p:sp>
        <p:sp>
          <p:nvSpPr>
            <p:cNvPr id="15794" name="Line 134"/>
            <p:cNvSpPr>
              <a:spLocks noChangeShapeType="1"/>
            </p:cNvSpPr>
            <p:nvPr/>
          </p:nvSpPr>
          <p:spPr bwMode="auto">
            <a:xfrm flipV="1">
              <a:off x="3104" y="3221"/>
              <a:ext cx="1" cy="9"/>
            </a:xfrm>
            <a:prstGeom prst="line">
              <a:avLst/>
            </a:prstGeom>
            <a:noFill/>
            <a:ln w="0">
              <a:solidFill>
                <a:srgbClr val="000000"/>
              </a:solidFill>
              <a:round/>
              <a:headEnd/>
              <a:tailEnd/>
            </a:ln>
          </p:spPr>
          <p:txBody>
            <a:bodyPr/>
            <a:lstStyle/>
            <a:p>
              <a:endParaRPr lang="en-US"/>
            </a:p>
          </p:txBody>
        </p:sp>
        <p:sp>
          <p:nvSpPr>
            <p:cNvPr id="15795" name="Freeform 135"/>
            <p:cNvSpPr>
              <a:spLocks/>
            </p:cNvSpPr>
            <p:nvPr/>
          </p:nvSpPr>
          <p:spPr bwMode="auto">
            <a:xfrm>
              <a:off x="2081" y="3009"/>
              <a:ext cx="928" cy="212"/>
            </a:xfrm>
            <a:custGeom>
              <a:avLst/>
              <a:gdLst>
                <a:gd name="T0" fmla="*/ 0 w 225"/>
                <a:gd name="T1" fmla="*/ 659 h 46"/>
                <a:gd name="T2" fmla="*/ 767 w 225"/>
                <a:gd name="T3" fmla="*/ 977 h 46"/>
                <a:gd name="T4" fmla="*/ 1530 w 225"/>
                <a:gd name="T5" fmla="*/ 977 h 46"/>
                <a:gd name="T6" fmla="*/ 2297 w 225"/>
                <a:gd name="T7" fmla="*/ 977 h 46"/>
                <a:gd name="T8" fmla="*/ 3060 w 225"/>
                <a:gd name="T9" fmla="*/ 0 h 46"/>
                <a:gd name="T10" fmla="*/ 3827 w 225"/>
                <a:gd name="T11" fmla="*/ 0 h 46"/>
                <a:gd name="T12" fmla="*/ 0 60000 65536"/>
                <a:gd name="T13" fmla="*/ 0 60000 65536"/>
                <a:gd name="T14" fmla="*/ 0 60000 65536"/>
                <a:gd name="T15" fmla="*/ 0 60000 65536"/>
                <a:gd name="T16" fmla="*/ 0 60000 65536"/>
                <a:gd name="T17" fmla="*/ 0 60000 65536"/>
                <a:gd name="T18" fmla="*/ 0 w 225"/>
                <a:gd name="T19" fmla="*/ 0 h 46"/>
                <a:gd name="T20" fmla="*/ 225 w 225"/>
                <a:gd name="T21" fmla="*/ 46 h 46"/>
              </a:gdLst>
              <a:ahLst/>
              <a:cxnLst>
                <a:cxn ang="T12">
                  <a:pos x="T0" y="T1"/>
                </a:cxn>
                <a:cxn ang="T13">
                  <a:pos x="T2" y="T3"/>
                </a:cxn>
                <a:cxn ang="T14">
                  <a:pos x="T4" y="T5"/>
                </a:cxn>
                <a:cxn ang="T15">
                  <a:pos x="T6" y="T7"/>
                </a:cxn>
                <a:cxn ang="T16">
                  <a:pos x="T8" y="T9"/>
                </a:cxn>
                <a:cxn ang="T17">
                  <a:pos x="T10" y="T11"/>
                </a:cxn>
              </a:cxnLst>
              <a:rect l="T18" t="T19" r="T20" b="T21"/>
              <a:pathLst>
                <a:path w="225" h="46">
                  <a:moveTo>
                    <a:pt x="0" y="31"/>
                  </a:moveTo>
                  <a:lnTo>
                    <a:pt x="45" y="46"/>
                  </a:lnTo>
                  <a:lnTo>
                    <a:pt x="90" y="46"/>
                  </a:lnTo>
                  <a:lnTo>
                    <a:pt x="135" y="46"/>
                  </a:lnTo>
                  <a:lnTo>
                    <a:pt x="180" y="0"/>
                  </a:lnTo>
                  <a:lnTo>
                    <a:pt x="225" y="0"/>
                  </a:lnTo>
                </a:path>
              </a:pathLst>
            </a:custGeom>
            <a:noFill/>
            <a:ln w="4">
              <a:solidFill>
                <a:srgbClr val="8C8CFF"/>
              </a:solidFill>
              <a:prstDash val="solid"/>
              <a:round/>
              <a:headEnd/>
              <a:tailEnd/>
            </a:ln>
          </p:spPr>
          <p:txBody>
            <a:bodyPr/>
            <a:lstStyle/>
            <a:p>
              <a:endParaRPr lang="en-US"/>
            </a:p>
          </p:txBody>
        </p:sp>
        <p:sp>
          <p:nvSpPr>
            <p:cNvPr id="15796" name="Freeform 136"/>
            <p:cNvSpPr>
              <a:spLocks/>
            </p:cNvSpPr>
            <p:nvPr/>
          </p:nvSpPr>
          <p:spPr bwMode="auto">
            <a:xfrm>
              <a:off x="2081" y="2719"/>
              <a:ext cx="928" cy="433"/>
            </a:xfrm>
            <a:custGeom>
              <a:avLst/>
              <a:gdLst>
                <a:gd name="T0" fmla="*/ 0 w 225"/>
                <a:gd name="T1" fmla="*/ 1000 h 94"/>
                <a:gd name="T2" fmla="*/ 767 w 225"/>
                <a:gd name="T3" fmla="*/ 1654 h 94"/>
                <a:gd name="T4" fmla="*/ 1530 w 225"/>
                <a:gd name="T5" fmla="*/ 1336 h 94"/>
                <a:gd name="T6" fmla="*/ 2297 w 225"/>
                <a:gd name="T7" fmla="*/ 1995 h 94"/>
                <a:gd name="T8" fmla="*/ 3060 w 225"/>
                <a:gd name="T9" fmla="*/ 0 h 94"/>
                <a:gd name="T10" fmla="*/ 3827 w 225"/>
                <a:gd name="T11" fmla="*/ 0 h 94"/>
                <a:gd name="T12" fmla="*/ 0 60000 65536"/>
                <a:gd name="T13" fmla="*/ 0 60000 65536"/>
                <a:gd name="T14" fmla="*/ 0 60000 65536"/>
                <a:gd name="T15" fmla="*/ 0 60000 65536"/>
                <a:gd name="T16" fmla="*/ 0 60000 65536"/>
                <a:gd name="T17" fmla="*/ 0 60000 65536"/>
                <a:gd name="T18" fmla="*/ 0 w 225"/>
                <a:gd name="T19" fmla="*/ 0 h 94"/>
                <a:gd name="T20" fmla="*/ 225 w 225"/>
                <a:gd name="T21" fmla="*/ 94 h 94"/>
              </a:gdLst>
              <a:ahLst/>
              <a:cxnLst>
                <a:cxn ang="T12">
                  <a:pos x="T0" y="T1"/>
                </a:cxn>
                <a:cxn ang="T13">
                  <a:pos x="T2" y="T3"/>
                </a:cxn>
                <a:cxn ang="T14">
                  <a:pos x="T4" y="T5"/>
                </a:cxn>
                <a:cxn ang="T15">
                  <a:pos x="T6" y="T7"/>
                </a:cxn>
                <a:cxn ang="T16">
                  <a:pos x="T8" y="T9"/>
                </a:cxn>
                <a:cxn ang="T17">
                  <a:pos x="T10" y="T11"/>
                </a:cxn>
              </a:cxnLst>
              <a:rect l="T18" t="T19" r="T20" b="T21"/>
              <a:pathLst>
                <a:path w="225" h="94">
                  <a:moveTo>
                    <a:pt x="0" y="47"/>
                  </a:moveTo>
                  <a:lnTo>
                    <a:pt x="45" y="78"/>
                  </a:lnTo>
                  <a:lnTo>
                    <a:pt x="90" y="63"/>
                  </a:lnTo>
                  <a:lnTo>
                    <a:pt x="135" y="94"/>
                  </a:lnTo>
                  <a:lnTo>
                    <a:pt x="180" y="0"/>
                  </a:lnTo>
                  <a:lnTo>
                    <a:pt x="225" y="0"/>
                  </a:lnTo>
                </a:path>
              </a:pathLst>
            </a:custGeom>
            <a:noFill/>
            <a:ln w="4">
              <a:solidFill>
                <a:srgbClr val="A040A0"/>
              </a:solidFill>
              <a:prstDash val="solid"/>
              <a:round/>
              <a:headEnd/>
              <a:tailEnd/>
            </a:ln>
          </p:spPr>
          <p:txBody>
            <a:bodyPr/>
            <a:lstStyle/>
            <a:p>
              <a:endParaRPr lang="en-US"/>
            </a:p>
          </p:txBody>
        </p:sp>
        <p:sp>
          <p:nvSpPr>
            <p:cNvPr id="15797" name="Rectangle 137"/>
            <p:cNvSpPr>
              <a:spLocks noChangeArrowheads="1"/>
            </p:cNvSpPr>
            <p:nvPr/>
          </p:nvSpPr>
          <p:spPr bwMode="auto">
            <a:xfrm>
              <a:off x="2068" y="3138"/>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798" name="Rectangle 138"/>
            <p:cNvSpPr>
              <a:spLocks noChangeArrowheads="1"/>
            </p:cNvSpPr>
            <p:nvPr/>
          </p:nvSpPr>
          <p:spPr bwMode="auto">
            <a:xfrm>
              <a:off x="2254" y="3207"/>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799" name="Rectangle 139"/>
            <p:cNvSpPr>
              <a:spLocks noChangeArrowheads="1"/>
            </p:cNvSpPr>
            <p:nvPr/>
          </p:nvSpPr>
          <p:spPr bwMode="auto">
            <a:xfrm>
              <a:off x="2440" y="3207"/>
              <a:ext cx="20" cy="23"/>
            </a:xfrm>
            <a:prstGeom prst="rect">
              <a:avLst/>
            </a:prstGeom>
            <a:solidFill>
              <a:srgbClr val="8C8CFF"/>
            </a:solidFill>
            <a:ln w="4">
              <a:solidFill>
                <a:srgbClr val="8C8CFF"/>
              </a:solidFill>
              <a:miter lim="800000"/>
              <a:headEnd/>
              <a:tailEnd/>
            </a:ln>
          </p:spPr>
          <p:txBody>
            <a:bodyPr/>
            <a:lstStyle/>
            <a:p>
              <a:endParaRPr lang="en-US"/>
            </a:p>
          </p:txBody>
        </p:sp>
        <p:sp>
          <p:nvSpPr>
            <p:cNvPr id="15800" name="Rectangle 140"/>
            <p:cNvSpPr>
              <a:spLocks noChangeArrowheads="1"/>
            </p:cNvSpPr>
            <p:nvPr/>
          </p:nvSpPr>
          <p:spPr bwMode="auto">
            <a:xfrm>
              <a:off x="2625" y="3207"/>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801" name="Rectangle 141"/>
            <p:cNvSpPr>
              <a:spLocks noChangeArrowheads="1"/>
            </p:cNvSpPr>
            <p:nvPr/>
          </p:nvSpPr>
          <p:spPr bwMode="auto">
            <a:xfrm>
              <a:off x="2811" y="2995"/>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802" name="Rectangle 142"/>
            <p:cNvSpPr>
              <a:spLocks noChangeArrowheads="1"/>
            </p:cNvSpPr>
            <p:nvPr/>
          </p:nvSpPr>
          <p:spPr bwMode="auto">
            <a:xfrm>
              <a:off x="2997" y="2995"/>
              <a:ext cx="20" cy="23"/>
            </a:xfrm>
            <a:prstGeom prst="rect">
              <a:avLst/>
            </a:prstGeom>
            <a:solidFill>
              <a:srgbClr val="8C8CFF"/>
            </a:solidFill>
            <a:ln w="4">
              <a:solidFill>
                <a:srgbClr val="8C8CFF"/>
              </a:solidFill>
              <a:miter lim="800000"/>
              <a:headEnd/>
              <a:tailEnd/>
            </a:ln>
          </p:spPr>
          <p:txBody>
            <a:bodyPr/>
            <a:lstStyle/>
            <a:p>
              <a:endParaRPr lang="en-US"/>
            </a:p>
          </p:txBody>
        </p:sp>
        <p:sp>
          <p:nvSpPr>
            <p:cNvPr id="15803" name="Freeform 143"/>
            <p:cNvSpPr>
              <a:spLocks/>
            </p:cNvSpPr>
            <p:nvPr/>
          </p:nvSpPr>
          <p:spPr bwMode="auto">
            <a:xfrm>
              <a:off x="2068" y="2922"/>
              <a:ext cx="25" cy="27"/>
            </a:xfrm>
            <a:custGeom>
              <a:avLst/>
              <a:gdLst>
                <a:gd name="T0" fmla="*/ 13 w 25"/>
                <a:gd name="T1" fmla="*/ 0 h 27"/>
                <a:gd name="T2" fmla="*/ 25 w 25"/>
                <a:gd name="T3" fmla="*/ 27 h 27"/>
                <a:gd name="T4" fmla="*/ 0 w 25"/>
                <a:gd name="T5" fmla="*/ 27 h 27"/>
                <a:gd name="T6" fmla="*/ 13 w 25"/>
                <a:gd name="T7" fmla="*/ 0 h 27"/>
                <a:gd name="T8" fmla="*/ 0 60000 65536"/>
                <a:gd name="T9" fmla="*/ 0 60000 65536"/>
                <a:gd name="T10" fmla="*/ 0 60000 65536"/>
                <a:gd name="T11" fmla="*/ 0 60000 65536"/>
                <a:gd name="T12" fmla="*/ 0 w 25"/>
                <a:gd name="T13" fmla="*/ 0 h 27"/>
                <a:gd name="T14" fmla="*/ 25 w 25"/>
                <a:gd name="T15" fmla="*/ 27 h 27"/>
              </a:gdLst>
              <a:ahLst/>
              <a:cxnLst>
                <a:cxn ang="T8">
                  <a:pos x="T0" y="T1"/>
                </a:cxn>
                <a:cxn ang="T9">
                  <a:pos x="T2" y="T3"/>
                </a:cxn>
                <a:cxn ang="T10">
                  <a:pos x="T4" y="T5"/>
                </a:cxn>
                <a:cxn ang="T11">
                  <a:pos x="T6" y="T7"/>
                </a:cxn>
              </a:cxnLst>
              <a:rect l="T12" t="T13" r="T14" b="T15"/>
              <a:pathLst>
                <a:path w="25" h="27">
                  <a:moveTo>
                    <a:pt x="13" y="0"/>
                  </a:moveTo>
                  <a:lnTo>
                    <a:pt x="25" y="27"/>
                  </a:lnTo>
                  <a:lnTo>
                    <a:pt x="0" y="27"/>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804" name="Freeform 144"/>
            <p:cNvSpPr>
              <a:spLocks/>
            </p:cNvSpPr>
            <p:nvPr/>
          </p:nvSpPr>
          <p:spPr bwMode="auto">
            <a:xfrm>
              <a:off x="2254" y="3064"/>
              <a:ext cx="25" cy="28"/>
            </a:xfrm>
            <a:custGeom>
              <a:avLst/>
              <a:gdLst>
                <a:gd name="T0" fmla="*/ 12 w 25"/>
                <a:gd name="T1" fmla="*/ 0 h 28"/>
                <a:gd name="T2" fmla="*/ 25 w 25"/>
                <a:gd name="T3" fmla="*/ 28 h 28"/>
                <a:gd name="T4" fmla="*/ 0 w 25"/>
                <a:gd name="T5" fmla="*/ 28 h 28"/>
                <a:gd name="T6" fmla="*/ 12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2" y="0"/>
                  </a:moveTo>
                  <a:lnTo>
                    <a:pt x="25" y="28"/>
                  </a:lnTo>
                  <a:lnTo>
                    <a:pt x="0" y="28"/>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805" name="Freeform 145"/>
            <p:cNvSpPr>
              <a:spLocks/>
            </p:cNvSpPr>
            <p:nvPr/>
          </p:nvSpPr>
          <p:spPr bwMode="auto">
            <a:xfrm>
              <a:off x="2440" y="2995"/>
              <a:ext cx="24" cy="28"/>
            </a:xfrm>
            <a:custGeom>
              <a:avLst/>
              <a:gdLst>
                <a:gd name="T0" fmla="*/ 12 w 24"/>
                <a:gd name="T1" fmla="*/ 0 h 28"/>
                <a:gd name="T2" fmla="*/ 24 w 24"/>
                <a:gd name="T3" fmla="*/ 28 h 28"/>
                <a:gd name="T4" fmla="*/ 0 w 24"/>
                <a:gd name="T5" fmla="*/ 28 h 28"/>
                <a:gd name="T6" fmla="*/ 12 w 24"/>
                <a:gd name="T7" fmla="*/ 0 h 28"/>
                <a:gd name="T8" fmla="*/ 0 60000 65536"/>
                <a:gd name="T9" fmla="*/ 0 60000 65536"/>
                <a:gd name="T10" fmla="*/ 0 60000 65536"/>
                <a:gd name="T11" fmla="*/ 0 60000 65536"/>
                <a:gd name="T12" fmla="*/ 0 w 24"/>
                <a:gd name="T13" fmla="*/ 0 h 28"/>
                <a:gd name="T14" fmla="*/ 24 w 24"/>
                <a:gd name="T15" fmla="*/ 28 h 28"/>
              </a:gdLst>
              <a:ahLst/>
              <a:cxnLst>
                <a:cxn ang="T8">
                  <a:pos x="T0" y="T1"/>
                </a:cxn>
                <a:cxn ang="T9">
                  <a:pos x="T2" y="T3"/>
                </a:cxn>
                <a:cxn ang="T10">
                  <a:pos x="T4" y="T5"/>
                </a:cxn>
                <a:cxn ang="T11">
                  <a:pos x="T6" y="T7"/>
                </a:cxn>
              </a:cxnLst>
              <a:rect l="T12" t="T13" r="T14" b="T15"/>
              <a:pathLst>
                <a:path w="24" h="28">
                  <a:moveTo>
                    <a:pt x="12" y="0"/>
                  </a:moveTo>
                  <a:lnTo>
                    <a:pt x="24" y="28"/>
                  </a:lnTo>
                  <a:lnTo>
                    <a:pt x="0" y="28"/>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806" name="Freeform 146"/>
            <p:cNvSpPr>
              <a:spLocks/>
            </p:cNvSpPr>
            <p:nvPr/>
          </p:nvSpPr>
          <p:spPr bwMode="auto">
            <a:xfrm>
              <a:off x="2625" y="3138"/>
              <a:ext cx="25" cy="28"/>
            </a:xfrm>
            <a:custGeom>
              <a:avLst/>
              <a:gdLst>
                <a:gd name="T0" fmla="*/ 13 w 25"/>
                <a:gd name="T1" fmla="*/ 0 h 28"/>
                <a:gd name="T2" fmla="*/ 25 w 25"/>
                <a:gd name="T3" fmla="*/ 28 h 28"/>
                <a:gd name="T4" fmla="*/ 0 w 25"/>
                <a:gd name="T5" fmla="*/ 28 h 28"/>
                <a:gd name="T6" fmla="*/ 13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3" y="0"/>
                  </a:moveTo>
                  <a:lnTo>
                    <a:pt x="25"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807" name="Freeform 147"/>
            <p:cNvSpPr>
              <a:spLocks/>
            </p:cNvSpPr>
            <p:nvPr/>
          </p:nvSpPr>
          <p:spPr bwMode="auto">
            <a:xfrm>
              <a:off x="2811" y="2705"/>
              <a:ext cx="25" cy="28"/>
            </a:xfrm>
            <a:custGeom>
              <a:avLst/>
              <a:gdLst>
                <a:gd name="T0" fmla="*/ 12 w 25"/>
                <a:gd name="T1" fmla="*/ 0 h 28"/>
                <a:gd name="T2" fmla="*/ 25 w 25"/>
                <a:gd name="T3" fmla="*/ 28 h 28"/>
                <a:gd name="T4" fmla="*/ 0 w 25"/>
                <a:gd name="T5" fmla="*/ 28 h 28"/>
                <a:gd name="T6" fmla="*/ 12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2" y="0"/>
                  </a:moveTo>
                  <a:lnTo>
                    <a:pt x="25" y="28"/>
                  </a:lnTo>
                  <a:lnTo>
                    <a:pt x="0" y="28"/>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808" name="Freeform 148"/>
            <p:cNvSpPr>
              <a:spLocks/>
            </p:cNvSpPr>
            <p:nvPr/>
          </p:nvSpPr>
          <p:spPr bwMode="auto">
            <a:xfrm>
              <a:off x="2997" y="2705"/>
              <a:ext cx="24" cy="28"/>
            </a:xfrm>
            <a:custGeom>
              <a:avLst/>
              <a:gdLst>
                <a:gd name="T0" fmla="*/ 12 w 24"/>
                <a:gd name="T1" fmla="*/ 0 h 28"/>
                <a:gd name="T2" fmla="*/ 24 w 24"/>
                <a:gd name="T3" fmla="*/ 28 h 28"/>
                <a:gd name="T4" fmla="*/ 0 w 24"/>
                <a:gd name="T5" fmla="*/ 28 h 28"/>
                <a:gd name="T6" fmla="*/ 12 w 24"/>
                <a:gd name="T7" fmla="*/ 0 h 28"/>
                <a:gd name="T8" fmla="*/ 0 60000 65536"/>
                <a:gd name="T9" fmla="*/ 0 60000 65536"/>
                <a:gd name="T10" fmla="*/ 0 60000 65536"/>
                <a:gd name="T11" fmla="*/ 0 60000 65536"/>
                <a:gd name="T12" fmla="*/ 0 w 24"/>
                <a:gd name="T13" fmla="*/ 0 h 28"/>
                <a:gd name="T14" fmla="*/ 24 w 24"/>
                <a:gd name="T15" fmla="*/ 28 h 28"/>
              </a:gdLst>
              <a:ahLst/>
              <a:cxnLst>
                <a:cxn ang="T8">
                  <a:pos x="T0" y="T1"/>
                </a:cxn>
                <a:cxn ang="T9">
                  <a:pos x="T2" y="T3"/>
                </a:cxn>
                <a:cxn ang="T10">
                  <a:pos x="T4" y="T5"/>
                </a:cxn>
                <a:cxn ang="T11">
                  <a:pos x="T6" y="T7"/>
                </a:cxn>
              </a:cxnLst>
              <a:rect l="T12" t="T13" r="T14" b="T15"/>
              <a:pathLst>
                <a:path w="24" h="28">
                  <a:moveTo>
                    <a:pt x="12" y="0"/>
                  </a:moveTo>
                  <a:lnTo>
                    <a:pt x="24" y="28"/>
                  </a:lnTo>
                  <a:lnTo>
                    <a:pt x="0" y="28"/>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809" name="Rectangle 149"/>
            <p:cNvSpPr>
              <a:spLocks noChangeArrowheads="1"/>
            </p:cNvSpPr>
            <p:nvPr/>
          </p:nvSpPr>
          <p:spPr bwMode="auto">
            <a:xfrm>
              <a:off x="2662" y="2374"/>
              <a:ext cx="431" cy="77"/>
            </a:xfrm>
            <a:prstGeom prst="rect">
              <a:avLst/>
            </a:prstGeom>
            <a:noFill/>
            <a:ln w="9525">
              <a:noFill/>
              <a:miter lim="800000"/>
              <a:headEnd/>
              <a:tailEnd/>
            </a:ln>
          </p:spPr>
          <p:txBody>
            <a:bodyPr wrap="none" lIns="0" tIns="0" rIns="0" bIns="0">
              <a:spAutoFit/>
            </a:bodyPr>
            <a:lstStyle/>
            <a:p>
              <a:pPr defTabSz="914404"/>
              <a:r>
                <a:rPr lang="en-US" sz="700" b="1" dirty="0">
                  <a:solidFill>
                    <a:srgbClr val="000000"/>
                  </a:solidFill>
                </a:rPr>
                <a:t>Risk Exposure</a:t>
              </a:r>
              <a:endParaRPr lang="en-US" dirty="0"/>
            </a:p>
          </p:txBody>
        </p:sp>
        <p:sp>
          <p:nvSpPr>
            <p:cNvPr id="15810" name="Rectangle 150"/>
            <p:cNvSpPr>
              <a:spLocks noChangeArrowheads="1"/>
            </p:cNvSpPr>
            <p:nvPr/>
          </p:nvSpPr>
          <p:spPr bwMode="auto">
            <a:xfrm>
              <a:off x="2365" y="2452"/>
              <a:ext cx="1109" cy="77"/>
            </a:xfrm>
            <a:prstGeom prst="rect">
              <a:avLst/>
            </a:prstGeom>
            <a:noFill/>
            <a:ln w="9525">
              <a:noFill/>
              <a:miter lim="800000"/>
              <a:headEnd/>
              <a:tailEnd/>
            </a:ln>
          </p:spPr>
          <p:txBody>
            <a:bodyPr wrap="none" lIns="0" tIns="0" rIns="0" bIns="0">
              <a:spAutoFit/>
            </a:bodyPr>
            <a:lstStyle/>
            <a:p>
              <a:pPr defTabSz="914404"/>
              <a:r>
                <a:rPr lang="en-US" sz="700" dirty="0">
                  <a:solidFill>
                    <a:srgbClr val="000000"/>
                  </a:solidFill>
                </a:rPr>
                <a:t>Risk % of Liabilities - Equity - Diversified</a:t>
              </a:r>
              <a:endParaRPr lang="en-US" dirty="0"/>
            </a:p>
          </p:txBody>
        </p:sp>
        <p:sp>
          <p:nvSpPr>
            <p:cNvPr id="15811" name="Rectangle 151"/>
            <p:cNvSpPr>
              <a:spLocks noChangeArrowheads="1"/>
            </p:cNvSpPr>
            <p:nvPr/>
          </p:nvSpPr>
          <p:spPr bwMode="auto">
            <a:xfrm>
              <a:off x="1903" y="3193"/>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0%</a:t>
              </a:r>
              <a:endParaRPr lang="en-US" dirty="0"/>
            </a:p>
          </p:txBody>
        </p:sp>
        <p:sp>
          <p:nvSpPr>
            <p:cNvPr id="15812" name="Rectangle 152"/>
            <p:cNvSpPr>
              <a:spLocks noChangeArrowheads="1"/>
            </p:cNvSpPr>
            <p:nvPr/>
          </p:nvSpPr>
          <p:spPr bwMode="auto">
            <a:xfrm>
              <a:off x="1911" y="3124"/>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1%</a:t>
              </a:r>
              <a:endParaRPr lang="en-US" dirty="0"/>
            </a:p>
          </p:txBody>
        </p:sp>
        <p:sp>
          <p:nvSpPr>
            <p:cNvPr id="15813" name="Rectangle 153"/>
            <p:cNvSpPr>
              <a:spLocks noChangeArrowheads="1"/>
            </p:cNvSpPr>
            <p:nvPr/>
          </p:nvSpPr>
          <p:spPr bwMode="auto">
            <a:xfrm>
              <a:off x="1903" y="3051"/>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2%</a:t>
              </a:r>
              <a:endParaRPr lang="en-US" dirty="0"/>
            </a:p>
          </p:txBody>
        </p:sp>
        <p:sp>
          <p:nvSpPr>
            <p:cNvPr id="15814" name="Rectangle 154"/>
            <p:cNvSpPr>
              <a:spLocks noChangeArrowheads="1"/>
            </p:cNvSpPr>
            <p:nvPr/>
          </p:nvSpPr>
          <p:spPr bwMode="auto">
            <a:xfrm>
              <a:off x="1903" y="2981"/>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3%</a:t>
              </a:r>
              <a:endParaRPr lang="en-US" dirty="0"/>
            </a:p>
          </p:txBody>
        </p:sp>
        <p:sp>
          <p:nvSpPr>
            <p:cNvPr id="15815" name="Rectangle 155"/>
            <p:cNvSpPr>
              <a:spLocks noChangeArrowheads="1"/>
            </p:cNvSpPr>
            <p:nvPr/>
          </p:nvSpPr>
          <p:spPr bwMode="auto">
            <a:xfrm>
              <a:off x="1903" y="2908"/>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4%</a:t>
              </a:r>
              <a:endParaRPr lang="en-US" dirty="0"/>
            </a:p>
          </p:txBody>
        </p:sp>
        <p:sp>
          <p:nvSpPr>
            <p:cNvPr id="15816" name="Rectangle 156"/>
            <p:cNvSpPr>
              <a:spLocks noChangeArrowheads="1"/>
            </p:cNvSpPr>
            <p:nvPr/>
          </p:nvSpPr>
          <p:spPr bwMode="auto">
            <a:xfrm>
              <a:off x="1903" y="2839"/>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5%</a:t>
              </a:r>
              <a:endParaRPr lang="en-US" dirty="0"/>
            </a:p>
          </p:txBody>
        </p:sp>
        <p:sp>
          <p:nvSpPr>
            <p:cNvPr id="15817" name="Rectangle 157"/>
            <p:cNvSpPr>
              <a:spLocks noChangeArrowheads="1"/>
            </p:cNvSpPr>
            <p:nvPr/>
          </p:nvSpPr>
          <p:spPr bwMode="auto">
            <a:xfrm>
              <a:off x="1903" y="2765"/>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6%</a:t>
              </a:r>
              <a:endParaRPr lang="en-US" dirty="0"/>
            </a:p>
          </p:txBody>
        </p:sp>
        <p:sp>
          <p:nvSpPr>
            <p:cNvPr id="15818" name="Rectangle 158"/>
            <p:cNvSpPr>
              <a:spLocks noChangeArrowheads="1"/>
            </p:cNvSpPr>
            <p:nvPr/>
          </p:nvSpPr>
          <p:spPr bwMode="auto">
            <a:xfrm>
              <a:off x="1903" y="2696"/>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7%</a:t>
              </a:r>
              <a:endParaRPr lang="en-US" dirty="0"/>
            </a:p>
          </p:txBody>
        </p:sp>
        <p:sp>
          <p:nvSpPr>
            <p:cNvPr id="15819" name="Rectangle 159"/>
            <p:cNvSpPr>
              <a:spLocks noChangeArrowheads="1"/>
            </p:cNvSpPr>
            <p:nvPr/>
          </p:nvSpPr>
          <p:spPr bwMode="auto">
            <a:xfrm>
              <a:off x="1903" y="2622"/>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8%</a:t>
              </a:r>
              <a:endParaRPr lang="en-US" dirty="0"/>
            </a:p>
          </p:txBody>
        </p:sp>
        <p:sp>
          <p:nvSpPr>
            <p:cNvPr id="15820" name="Rectangle 160"/>
            <p:cNvSpPr>
              <a:spLocks noChangeArrowheads="1"/>
            </p:cNvSpPr>
            <p:nvPr/>
          </p:nvSpPr>
          <p:spPr bwMode="auto">
            <a:xfrm>
              <a:off x="2229" y="3248"/>
              <a:ext cx="88"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a:t>
              </a:r>
              <a:endParaRPr lang="en-US" dirty="0"/>
            </a:p>
          </p:txBody>
        </p:sp>
        <p:sp>
          <p:nvSpPr>
            <p:cNvPr id="15821" name="Rectangle 161"/>
            <p:cNvSpPr>
              <a:spLocks noChangeArrowheads="1"/>
            </p:cNvSpPr>
            <p:nvPr/>
          </p:nvSpPr>
          <p:spPr bwMode="auto">
            <a:xfrm>
              <a:off x="2213" y="3299"/>
              <a:ext cx="119"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Entity 1</a:t>
              </a:r>
              <a:endParaRPr lang="en-US" dirty="0"/>
            </a:p>
          </p:txBody>
        </p:sp>
        <p:sp>
          <p:nvSpPr>
            <p:cNvPr id="15822" name="Rectangle 162"/>
            <p:cNvSpPr>
              <a:spLocks noChangeArrowheads="1"/>
            </p:cNvSpPr>
            <p:nvPr/>
          </p:nvSpPr>
          <p:spPr bwMode="auto">
            <a:xfrm>
              <a:off x="2411" y="3248"/>
              <a:ext cx="10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1 -</a:t>
              </a:r>
              <a:endParaRPr lang="en-US" dirty="0"/>
            </a:p>
          </p:txBody>
        </p:sp>
        <p:sp>
          <p:nvSpPr>
            <p:cNvPr id="15823" name="Rectangle 163"/>
            <p:cNvSpPr>
              <a:spLocks noChangeArrowheads="1"/>
            </p:cNvSpPr>
            <p:nvPr/>
          </p:nvSpPr>
          <p:spPr bwMode="auto">
            <a:xfrm>
              <a:off x="2419" y="3299"/>
              <a:ext cx="84"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Term</a:t>
              </a:r>
              <a:endParaRPr lang="en-US" dirty="0"/>
            </a:p>
          </p:txBody>
        </p:sp>
        <p:sp>
          <p:nvSpPr>
            <p:cNvPr id="15824" name="Rectangle 164"/>
            <p:cNvSpPr>
              <a:spLocks noChangeArrowheads="1"/>
            </p:cNvSpPr>
            <p:nvPr/>
          </p:nvSpPr>
          <p:spPr bwMode="auto">
            <a:xfrm>
              <a:off x="2378" y="3350"/>
              <a:ext cx="169"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Assurance</a:t>
              </a:r>
              <a:endParaRPr lang="en-US" dirty="0"/>
            </a:p>
          </p:txBody>
        </p:sp>
        <p:sp>
          <p:nvSpPr>
            <p:cNvPr id="15825" name="Rectangle 165"/>
            <p:cNvSpPr>
              <a:spLocks noChangeArrowheads="1"/>
            </p:cNvSpPr>
            <p:nvPr/>
          </p:nvSpPr>
          <p:spPr bwMode="auto">
            <a:xfrm>
              <a:off x="2592" y="3248"/>
              <a:ext cx="10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2 -</a:t>
              </a:r>
              <a:endParaRPr lang="en-US" dirty="0"/>
            </a:p>
          </p:txBody>
        </p:sp>
        <p:sp>
          <p:nvSpPr>
            <p:cNvPr id="15826" name="Rectangle 166"/>
            <p:cNvSpPr>
              <a:spLocks noChangeArrowheads="1"/>
            </p:cNvSpPr>
            <p:nvPr/>
          </p:nvSpPr>
          <p:spPr bwMode="auto">
            <a:xfrm>
              <a:off x="2572" y="3299"/>
              <a:ext cx="14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Annuities</a:t>
              </a:r>
              <a:endParaRPr lang="en-US" dirty="0"/>
            </a:p>
          </p:txBody>
        </p:sp>
        <p:sp>
          <p:nvSpPr>
            <p:cNvPr id="15827" name="Rectangle 167"/>
            <p:cNvSpPr>
              <a:spLocks noChangeArrowheads="1"/>
            </p:cNvSpPr>
            <p:nvPr/>
          </p:nvSpPr>
          <p:spPr bwMode="auto">
            <a:xfrm>
              <a:off x="2786" y="3248"/>
              <a:ext cx="88"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a:t>
              </a:r>
              <a:endParaRPr lang="en-US" dirty="0"/>
            </a:p>
          </p:txBody>
        </p:sp>
        <p:sp>
          <p:nvSpPr>
            <p:cNvPr id="15828" name="Rectangle 168"/>
            <p:cNvSpPr>
              <a:spLocks noChangeArrowheads="1"/>
            </p:cNvSpPr>
            <p:nvPr/>
          </p:nvSpPr>
          <p:spPr bwMode="auto">
            <a:xfrm>
              <a:off x="2766" y="3299"/>
              <a:ext cx="119"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Entity 2</a:t>
              </a:r>
              <a:endParaRPr lang="en-US" dirty="0"/>
            </a:p>
          </p:txBody>
        </p:sp>
        <p:sp>
          <p:nvSpPr>
            <p:cNvPr id="15829" name="Rectangle 169"/>
            <p:cNvSpPr>
              <a:spLocks noChangeArrowheads="1"/>
            </p:cNvSpPr>
            <p:nvPr/>
          </p:nvSpPr>
          <p:spPr bwMode="auto">
            <a:xfrm>
              <a:off x="2959" y="3248"/>
              <a:ext cx="10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3 -</a:t>
              </a:r>
              <a:endParaRPr lang="en-US" dirty="0"/>
            </a:p>
          </p:txBody>
        </p:sp>
        <p:sp>
          <p:nvSpPr>
            <p:cNvPr id="15830" name="Rectangle 170"/>
            <p:cNvSpPr>
              <a:spLocks noChangeArrowheads="1"/>
            </p:cNvSpPr>
            <p:nvPr/>
          </p:nvSpPr>
          <p:spPr bwMode="auto">
            <a:xfrm>
              <a:off x="2943" y="3299"/>
              <a:ext cx="14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Pensions</a:t>
              </a:r>
              <a:endParaRPr lang="en-US" dirty="0"/>
            </a:p>
          </p:txBody>
        </p:sp>
        <p:sp>
          <p:nvSpPr>
            <p:cNvPr id="15831" name="Line 171"/>
            <p:cNvSpPr>
              <a:spLocks noChangeShapeType="1"/>
            </p:cNvSpPr>
            <p:nvPr/>
          </p:nvSpPr>
          <p:spPr bwMode="auto">
            <a:xfrm>
              <a:off x="2357" y="3221"/>
              <a:ext cx="1" cy="179"/>
            </a:xfrm>
            <a:prstGeom prst="line">
              <a:avLst/>
            </a:prstGeom>
            <a:noFill/>
            <a:ln w="0">
              <a:solidFill>
                <a:srgbClr val="000000"/>
              </a:solidFill>
              <a:round/>
              <a:headEnd/>
              <a:tailEnd/>
            </a:ln>
          </p:spPr>
          <p:txBody>
            <a:bodyPr/>
            <a:lstStyle/>
            <a:p>
              <a:endParaRPr lang="en-US"/>
            </a:p>
          </p:txBody>
        </p:sp>
        <p:sp>
          <p:nvSpPr>
            <p:cNvPr id="15832" name="Line 172"/>
            <p:cNvSpPr>
              <a:spLocks noChangeShapeType="1"/>
            </p:cNvSpPr>
            <p:nvPr/>
          </p:nvSpPr>
          <p:spPr bwMode="auto">
            <a:xfrm>
              <a:off x="2547" y="3221"/>
              <a:ext cx="1" cy="179"/>
            </a:xfrm>
            <a:prstGeom prst="line">
              <a:avLst/>
            </a:prstGeom>
            <a:noFill/>
            <a:ln w="0">
              <a:solidFill>
                <a:srgbClr val="000000"/>
              </a:solidFill>
              <a:round/>
              <a:headEnd/>
              <a:tailEnd/>
            </a:ln>
          </p:spPr>
          <p:txBody>
            <a:bodyPr/>
            <a:lstStyle/>
            <a:p>
              <a:endParaRPr lang="en-US"/>
            </a:p>
          </p:txBody>
        </p:sp>
        <p:sp>
          <p:nvSpPr>
            <p:cNvPr id="15833" name="Line 173"/>
            <p:cNvSpPr>
              <a:spLocks noChangeShapeType="1"/>
            </p:cNvSpPr>
            <p:nvPr/>
          </p:nvSpPr>
          <p:spPr bwMode="auto">
            <a:xfrm>
              <a:off x="2918" y="3221"/>
              <a:ext cx="1" cy="179"/>
            </a:xfrm>
            <a:prstGeom prst="line">
              <a:avLst/>
            </a:prstGeom>
            <a:noFill/>
            <a:ln w="0">
              <a:solidFill>
                <a:srgbClr val="000000"/>
              </a:solidFill>
              <a:round/>
              <a:headEnd/>
              <a:tailEnd/>
            </a:ln>
          </p:spPr>
          <p:txBody>
            <a:bodyPr/>
            <a:lstStyle/>
            <a:p>
              <a:endParaRPr lang="en-US"/>
            </a:p>
          </p:txBody>
        </p:sp>
        <p:sp>
          <p:nvSpPr>
            <p:cNvPr id="15834" name="Rectangle 174"/>
            <p:cNvSpPr>
              <a:spLocks noChangeArrowheads="1"/>
            </p:cNvSpPr>
            <p:nvPr/>
          </p:nvSpPr>
          <p:spPr bwMode="auto">
            <a:xfrm>
              <a:off x="2035" y="3428"/>
              <a:ext cx="100"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Group</a:t>
              </a:r>
              <a:endParaRPr lang="en-US" dirty="0"/>
            </a:p>
          </p:txBody>
        </p:sp>
        <p:sp>
          <p:nvSpPr>
            <p:cNvPr id="15835" name="Rectangle 175"/>
            <p:cNvSpPr>
              <a:spLocks noChangeArrowheads="1"/>
            </p:cNvSpPr>
            <p:nvPr/>
          </p:nvSpPr>
          <p:spPr bwMode="auto">
            <a:xfrm>
              <a:off x="2357" y="3428"/>
              <a:ext cx="21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 Entity 1</a:t>
              </a:r>
              <a:endParaRPr lang="en-US" dirty="0"/>
            </a:p>
          </p:txBody>
        </p:sp>
        <p:sp>
          <p:nvSpPr>
            <p:cNvPr id="15836" name="Rectangle 176"/>
            <p:cNvSpPr>
              <a:spLocks noChangeArrowheads="1"/>
            </p:cNvSpPr>
            <p:nvPr/>
          </p:nvSpPr>
          <p:spPr bwMode="auto">
            <a:xfrm>
              <a:off x="2819" y="3428"/>
              <a:ext cx="21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 Entity 2</a:t>
              </a:r>
              <a:endParaRPr lang="en-US" dirty="0"/>
            </a:p>
          </p:txBody>
        </p:sp>
        <p:sp>
          <p:nvSpPr>
            <p:cNvPr id="15837" name="Line 177"/>
            <p:cNvSpPr>
              <a:spLocks noChangeShapeType="1"/>
            </p:cNvSpPr>
            <p:nvPr/>
          </p:nvSpPr>
          <p:spPr bwMode="auto">
            <a:xfrm>
              <a:off x="1986" y="3221"/>
              <a:ext cx="1" cy="258"/>
            </a:xfrm>
            <a:prstGeom prst="line">
              <a:avLst/>
            </a:prstGeom>
            <a:noFill/>
            <a:ln w="0">
              <a:solidFill>
                <a:srgbClr val="000000"/>
              </a:solidFill>
              <a:round/>
              <a:headEnd/>
              <a:tailEnd/>
            </a:ln>
          </p:spPr>
          <p:txBody>
            <a:bodyPr/>
            <a:lstStyle/>
            <a:p>
              <a:endParaRPr lang="en-US"/>
            </a:p>
          </p:txBody>
        </p:sp>
        <p:sp>
          <p:nvSpPr>
            <p:cNvPr id="15838" name="Line 178"/>
            <p:cNvSpPr>
              <a:spLocks noChangeShapeType="1"/>
            </p:cNvSpPr>
            <p:nvPr/>
          </p:nvSpPr>
          <p:spPr bwMode="auto">
            <a:xfrm>
              <a:off x="3104" y="3221"/>
              <a:ext cx="1" cy="258"/>
            </a:xfrm>
            <a:prstGeom prst="line">
              <a:avLst/>
            </a:prstGeom>
            <a:noFill/>
            <a:ln w="0">
              <a:solidFill>
                <a:srgbClr val="000000"/>
              </a:solidFill>
              <a:round/>
              <a:headEnd/>
              <a:tailEnd/>
            </a:ln>
          </p:spPr>
          <p:txBody>
            <a:bodyPr/>
            <a:lstStyle/>
            <a:p>
              <a:endParaRPr lang="en-US"/>
            </a:p>
          </p:txBody>
        </p:sp>
        <p:sp>
          <p:nvSpPr>
            <p:cNvPr id="15839" name="Line 179"/>
            <p:cNvSpPr>
              <a:spLocks noChangeShapeType="1"/>
            </p:cNvSpPr>
            <p:nvPr/>
          </p:nvSpPr>
          <p:spPr bwMode="auto">
            <a:xfrm>
              <a:off x="2171" y="3221"/>
              <a:ext cx="1" cy="258"/>
            </a:xfrm>
            <a:prstGeom prst="line">
              <a:avLst/>
            </a:prstGeom>
            <a:noFill/>
            <a:ln w="0">
              <a:solidFill>
                <a:srgbClr val="000000"/>
              </a:solidFill>
              <a:round/>
              <a:headEnd/>
              <a:tailEnd/>
            </a:ln>
          </p:spPr>
          <p:txBody>
            <a:bodyPr/>
            <a:lstStyle/>
            <a:p>
              <a:endParaRPr lang="en-US"/>
            </a:p>
          </p:txBody>
        </p:sp>
        <p:sp>
          <p:nvSpPr>
            <p:cNvPr id="15840" name="Line 180"/>
            <p:cNvSpPr>
              <a:spLocks noChangeShapeType="1"/>
            </p:cNvSpPr>
            <p:nvPr/>
          </p:nvSpPr>
          <p:spPr bwMode="auto">
            <a:xfrm>
              <a:off x="2733" y="3221"/>
              <a:ext cx="1" cy="258"/>
            </a:xfrm>
            <a:prstGeom prst="line">
              <a:avLst/>
            </a:prstGeom>
            <a:noFill/>
            <a:ln w="0">
              <a:solidFill>
                <a:srgbClr val="000000"/>
              </a:solidFill>
              <a:round/>
              <a:headEnd/>
              <a:tailEnd/>
            </a:ln>
          </p:spPr>
          <p:txBody>
            <a:bodyPr/>
            <a:lstStyle/>
            <a:p>
              <a:endParaRPr lang="en-US"/>
            </a:p>
          </p:txBody>
        </p:sp>
        <p:sp>
          <p:nvSpPr>
            <p:cNvPr id="15841" name="Rectangle 181"/>
            <p:cNvSpPr>
              <a:spLocks noChangeArrowheads="1"/>
            </p:cNvSpPr>
            <p:nvPr/>
          </p:nvSpPr>
          <p:spPr bwMode="auto">
            <a:xfrm>
              <a:off x="3149" y="2761"/>
              <a:ext cx="669" cy="345"/>
            </a:xfrm>
            <a:prstGeom prst="rect">
              <a:avLst/>
            </a:prstGeom>
            <a:solidFill>
              <a:srgbClr val="FFFFFF"/>
            </a:solidFill>
            <a:ln w="0">
              <a:solidFill>
                <a:srgbClr val="000000"/>
              </a:solidFill>
              <a:miter lim="800000"/>
              <a:headEnd/>
              <a:tailEnd/>
            </a:ln>
          </p:spPr>
          <p:txBody>
            <a:bodyPr/>
            <a:lstStyle/>
            <a:p>
              <a:endParaRPr lang="en-US"/>
            </a:p>
          </p:txBody>
        </p:sp>
        <p:sp>
          <p:nvSpPr>
            <p:cNvPr id="15842" name="Rectangle 182"/>
            <p:cNvSpPr>
              <a:spLocks noChangeArrowheads="1"/>
            </p:cNvSpPr>
            <p:nvPr/>
          </p:nvSpPr>
          <p:spPr bwMode="auto">
            <a:xfrm>
              <a:off x="3166" y="2784"/>
              <a:ext cx="103" cy="23"/>
            </a:xfrm>
            <a:prstGeom prst="rect">
              <a:avLst/>
            </a:prstGeom>
            <a:solidFill>
              <a:srgbClr val="000599"/>
            </a:solidFill>
            <a:ln w="4">
              <a:solidFill>
                <a:srgbClr val="000000"/>
              </a:solidFill>
              <a:miter lim="800000"/>
              <a:headEnd/>
              <a:tailEnd/>
            </a:ln>
          </p:spPr>
          <p:txBody>
            <a:bodyPr/>
            <a:lstStyle/>
            <a:p>
              <a:endParaRPr lang="en-US"/>
            </a:p>
          </p:txBody>
        </p:sp>
        <p:sp>
          <p:nvSpPr>
            <p:cNvPr id="15843" name="Rectangle 183"/>
            <p:cNvSpPr>
              <a:spLocks noChangeArrowheads="1"/>
            </p:cNvSpPr>
            <p:nvPr/>
          </p:nvSpPr>
          <p:spPr bwMode="auto">
            <a:xfrm>
              <a:off x="3281" y="2770"/>
              <a:ext cx="21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Equity Levels</a:t>
              </a:r>
              <a:endParaRPr lang="en-US" dirty="0"/>
            </a:p>
          </p:txBody>
        </p:sp>
        <p:sp>
          <p:nvSpPr>
            <p:cNvPr id="15844" name="Line 184"/>
            <p:cNvSpPr>
              <a:spLocks noChangeShapeType="1"/>
            </p:cNvSpPr>
            <p:nvPr/>
          </p:nvSpPr>
          <p:spPr bwMode="auto">
            <a:xfrm>
              <a:off x="3166" y="2912"/>
              <a:ext cx="107" cy="1"/>
            </a:xfrm>
            <a:prstGeom prst="line">
              <a:avLst/>
            </a:prstGeom>
            <a:noFill/>
            <a:ln w="4">
              <a:solidFill>
                <a:srgbClr val="8C8CFF"/>
              </a:solidFill>
              <a:round/>
              <a:headEnd/>
              <a:tailEnd/>
            </a:ln>
          </p:spPr>
          <p:txBody>
            <a:bodyPr/>
            <a:lstStyle/>
            <a:p>
              <a:endParaRPr lang="en-US"/>
            </a:p>
          </p:txBody>
        </p:sp>
        <p:sp>
          <p:nvSpPr>
            <p:cNvPr id="15845" name="Rectangle 185"/>
            <p:cNvSpPr>
              <a:spLocks noChangeArrowheads="1"/>
            </p:cNvSpPr>
            <p:nvPr/>
          </p:nvSpPr>
          <p:spPr bwMode="auto">
            <a:xfrm>
              <a:off x="3207" y="2899"/>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846" name="Rectangle 186"/>
            <p:cNvSpPr>
              <a:spLocks noChangeArrowheads="1"/>
            </p:cNvSpPr>
            <p:nvPr/>
          </p:nvSpPr>
          <p:spPr bwMode="auto">
            <a:xfrm>
              <a:off x="3281" y="2885"/>
              <a:ext cx="454"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Risk Appetite - Equity Levels</a:t>
              </a:r>
              <a:endParaRPr lang="en-US" dirty="0"/>
            </a:p>
          </p:txBody>
        </p:sp>
        <p:sp>
          <p:nvSpPr>
            <p:cNvPr id="15847" name="Rectangle 187"/>
            <p:cNvSpPr>
              <a:spLocks noChangeArrowheads="1"/>
            </p:cNvSpPr>
            <p:nvPr/>
          </p:nvSpPr>
          <p:spPr bwMode="auto">
            <a:xfrm>
              <a:off x="3281" y="2935"/>
              <a:ext cx="48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contribution - Diversified - Low</a:t>
              </a:r>
              <a:endParaRPr lang="en-US" dirty="0"/>
            </a:p>
          </p:txBody>
        </p:sp>
        <p:sp>
          <p:nvSpPr>
            <p:cNvPr id="15848" name="Line 188"/>
            <p:cNvSpPr>
              <a:spLocks noChangeShapeType="1"/>
            </p:cNvSpPr>
            <p:nvPr/>
          </p:nvSpPr>
          <p:spPr bwMode="auto">
            <a:xfrm>
              <a:off x="3166" y="3028"/>
              <a:ext cx="107" cy="1"/>
            </a:xfrm>
            <a:prstGeom prst="line">
              <a:avLst/>
            </a:prstGeom>
            <a:noFill/>
            <a:ln w="4">
              <a:solidFill>
                <a:srgbClr val="A040A0"/>
              </a:solidFill>
              <a:round/>
              <a:headEnd/>
              <a:tailEnd/>
            </a:ln>
          </p:spPr>
          <p:txBody>
            <a:bodyPr/>
            <a:lstStyle/>
            <a:p>
              <a:endParaRPr lang="en-US"/>
            </a:p>
          </p:txBody>
        </p:sp>
        <p:sp>
          <p:nvSpPr>
            <p:cNvPr id="15849" name="Freeform 189"/>
            <p:cNvSpPr>
              <a:spLocks/>
            </p:cNvSpPr>
            <p:nvPr/>
          </p:nvSpPr>
          <p:spPr bwMode="auto">
            <a:xfrm>
              <a:off x="3207" y="3014"/>
              <a:ext cx="25" cy="27"/>
            </a:xfrm>
            <a:custGeom>
              <a:avLst/>
              <a:gdLst>
                <a:gd name="T0" fmla="*/ 12 w 25"/>
                <a:gd name="T1" fmla="*/ 0 h 27"/>
                <a:gd name="T2" fmla="*/ 25 w 25"/>
                <a:gd name="T3" fmla="*/ 27 h 27"/>
                <a:gd name="T4" fmla="*/ 0 w 25"/>
                <a:gd name="T5" fmla="*/ 27 h 27"/>
                <a:gd name="T6" fmla="*/ 12 w 25"/>
                <a:gd name="T7" fmla="*/ 0 h 27"/>
                <a:gd name="T8" fmla="*/ 0 60000 65536"/>
                <a:gd name="T9" fmla="*/ 0 60000 65536"/>
                <a:gd name="T10" fmla="*/ 0 60000 65536"/>
                <a:gd name="T11" fmla="*/ 0 60000 65536"/>
                <a:gd name="T12" fmla="*/ 0 w 25"/>
                <a:gd name="T13" fmla="*/ 0 h 27"/>
                <a:gd name="T14" fmla="*/ 25 w 25"/>
                <a:gd name="T15" fmla="*/ 27 h 27"/>
              </a:gdLst>
              <a:ahLst/>
              <a:cxnLst>
                <a:cxn ang="T8">
                  <a:pos x="T0" y="T1"/>
                </a:cxn>
                <a:cxn ang="T9">
                  <a:pos x="T2" y="T3"/>
                </a:cxn>
                <a:cxn ang="T10">
                  <a:pos x="T4" y="T5"/>
                </a:cxn>
                <a:cxn ang="T11">
                  <a:pos x="T6" y="T7"/>
                </a:cxn>
              </a:cxnLst>
              <a:rect l="T12" t="T13" r="T14" b="T15"/>
              <a:pathLst>
                <a:path w="25" h="27">
                  <a:moveTo>
                    <a:pt x="12" y="0"/>
                  </a:moveTo>
                  <a:lnTo>
                    <a:pt x="25" y="27"/>
                  </a:lnTo>
                  <a:lnTo>
                    <a:pt x="0" y="27"/>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850" name="Rectangle 190"/>
            <p:cNvSpPr>
              <a:spLocks noChangeArrowheads="1"/>
            </p:cNvSpPr>
            <p:nvPr/>
          </p:nvSpPr>
          <p:spPr bwMode="auto">
            <a:xfrm>
              <a:off x="3281" y="3000"/>
              <a:ext cx="454"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Risk Appetite - Equity Levels</a:t>
              </a:r>
              <a:endParaRPr lang="en-US" dirty="0"/>
            </a:p>
          </p:txBody>
        </p:sp>
        <p:sp>
          <p:nvSpPr>
            <p:cNvPr id="15851" name="Rectangle 191"/>
            <p:cNvSpPr>
              <a:spLocks noChangeArrowheads="1"/>
            </p:cNvSpPr>
            <p:nvPr/>
          </p:nvSpPr>
          <p:spPr bwMode="auto">
            <a:xfrm>
              <a:off x="3281" y="3051"/>
              <a:ext cx="490"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contribution - Diversified - High</a:t>
              </a:r>
              <a:endParaRPr lang="en-US" dirty="0"/>
            </a:p>
          </p:txBody>
        </p:sp>
        <p:sp>
          <p:nvSpPr>
            <p:cNvPr id="15852" name="Rectangle 192"/>
            <p:cNvSpPr>
              <a:spLocks noChangeArrowheads="1"/>
            </p:cNvSpPr>
            <p:nvPr/>
          </p:nvSpPr>
          <p:spPr bwMode="auto">
            <a:xfrm>
              <a:off x="1854" y="2337"/>
              <a:ext cx="1980" cy="1197"/>
            </a:xfrm>
            <a:prstGeom prst="rect">
              <a:avLst/>
            </a:prstGeom>
            <a:noFill/>
            <a:ln w="4">
              <a:solidFill>
                <a:srgbClr val="000000"/>
              </a:solidFill>
              <a:miter lim="800000"/>
              <a:headEnd/>
              <a:tailEnd/>
            </a:ln>
          </p:spPr>
          <p:txBody>
            <a:bodyPr/>
            <a:lstStyle/>
            <a:p>
              <a:endParaRPr lang="en-US"/>
            </a:p>
          </p:txBody>
        </p:sp>
      </p:grpSp>
      <p:grpSp>
        <p:nvGrpSpPr>
          <p:cNvPr id="4" name="Group 195"/>
          <p:cNvGrpSpPr>
            <a:grpSpLocks noChangeAspect="1"/>
          </p:cNvGrpSpPr>
          <p:nvPr/>
        </p:nvGrpSpPr>
        <p:grpSpPr bwMode="auto">
          <a:xfrm>
            <a:off x="5802119" y="3207029"/>
            <a:ext cx="2958056" cy="1761765"/>
            <a:chOff x="4021" y="2290"/>
            <a:chExt cx="2050" cy="1258"/>
          </a:xfrm>
        </p:grpSpPr>
        <p:sp>
          <p:nvSpPr>
            <p:cNvPr id="15668" name="AutoShape 194"/>
            <p:cNvSpPr>
              <a:spLocks noChangeAspect="1" noChangeArrowheads="1" noTextEdit="1"/>
            </p:cNvSpPr>
            <p:nvPr/>
          </p:nvSpPr>
          <p:spPr bwMode="auto">
            <a:xfrm>
              <a:off x="4021" y="2290"/>
              <a:ext cx="2050" cy="1258"/>
            </a:xfrm>
            <a:prstGeom prst="rect">
              <a:avLst/>
            </a:prstGeom>
            <a:noFill/>
            <a:ln w="9525">
              <a:noFill/>
              <a:miter lim="800000"/>
              <a:headEnd/>
              <a:tailEnd/>
            </a:ln>
          </p:spPr>
          <p:txBody>
            <a:bodyPr/>
            <a:lstStyle/>
            <a:p>
              <a:endParaRPr lang="en-US"/>
            </a:p>
          </p:txBody>
        </p:sp>
        <p:sp>
          <p:nvSpPr>
            <p:cNvPr id="15669" name="Rectangle 196"/>
            <p:cNvSpPr>
              <a:spLocks noChangeArrowheads="1"/>
            </p:cNvSpPr>
            <p:nvPr/>
          </p:nvSpPr>
          <p:spPr bwMode="auto">
            <a:xfrm>
              <a:off x="4042" y="2313"/>
              <a:ext cx="2004" cy="1212"/>
            </a:xfrm>
            <a:prstGeom prst="rect">
              <a:avLst/>
            </a:prstGeom>
            <a:solidFill>
              <a:srgbClr val="FFFFFF"/>
            </a:solidFill>
            <a:ln w="4">
              <a:solidFill>
                <a:srgbClr val="000000"/>
              </a:solidFill>
              <a:miter lim="800000"/>
              <a:headEnd/>
              <a:tailEnd/>
            </a:ln>
          </p:spPr>
          <p:txBody>
            <a:bodyPr/>
            <a:lstStyle/>
            <a:p>
              <a:endParaRPr lang="en-US"/>
            </a:p>
          </p:txBody>
        </p:sp>
        <p:sp>
          <p:nvSpPr>
            <p:cNvPr id="15670" name="Rectangle 197"/>
            <p:cNvSpPr>
              <a:spLocks noChangeArrowheads="1"/>
            </p:cNvSpPr>
            <p:nvPr/>
          </p:nvSpPr>
          <p:spPr bwMode="auto">
            <a:xfrm>
              <a:off x="4175" y="2630"/>
              <a:ext cx="1186" cy="629"/>
            </a:xfrm>
            <a:prstGeom prst="rect">
              <a:avLst/>
            </a:prstGeom>
            <a:solidFill>
              <a:srgbClr val="DED3B6"/>
            </a:solidFill>
            <a:ln w="9525">
              <a:noFill/>
              <a:miter lim="800000"/>
              <a:headEnd/>
              <a:tailEnd/>
            </a:ln>
          </p:spPr>
          <p:txBody>
            <a:bodyPr/>
            <a:lstStyle/>
            <a:p>
              <a:endParaRPr lang="en-US"/>
            </a:p>
          </p:txBody>
        </p:sp>
        <p:sp>
          <p:nvSpPr>
            <p:cNvPr id="15671" name="Line 198"/>
            <p:cNvSpPr>
              <a:spLocks noChangeShapeType="1"/>
            </p:cNvSpPr>
            <p:nvPr/>
          </p:nvSpPr>
          <p:spPr bwMode="auto">
            <a:xfrm>
              <a:off x="4175" y="3180"/>
              <a:ext cx="1186" cy="1"/>
            </a:xfrm>
            <a:prstGeom prst="line">
              <a:avLst/>
            </a:prstGeom>
            <a:noFill/>
            <a:ln w="0">
              <a:solidFill>
                <a:srgbClr val="000000"/>
              </a:solidFill>
              <a:round/>
              <a:headEnd/>
              <a:tailEnd/>
            </a:ln>
          </p:spPr>
          <p:txBody>
            <a:bodyPr/>
            <a:lstStyle/>
            <a:p>
              <a:endParaRPr lang="en-US"/>
            </a:p>
          </p:txBody>
        </p:sp>
        <p:sp>
          <p:nvSpPr>
            <p:cNvPr id="15672" name="Line 199"/>
            <p:cNvSpPr>
              <a:spLocks noChangeShapeType="1"/>
            </p:cNvSpPr>
            <p:nvPr/>
          </p:nvSpPr>
          <p:spPr bwMode="auto">
            <a:xfrm>
              <a:off x="4175" y="3101"/>
              <a:ext cx="1186" cy="1"/>
            </a:xfrm>
            <a:prstGeom prst="line">
              <a:avLst/>
            </a:prstGeom>
            <a:noFill/>
            <a:ln w="0">
              <a:solidFill>
                <a:srgbClr val="000000"/>
              </a:solidFill>
              <a:round/>
              <a:headEnd/>
              <a:tailEnd/>
            </a:ln>
          </p:spPr>
          <p:txBody>
            <a:bodyPr/>
            <a:lstStyle/>
            <a:p>
              <a:endParaRPr lang="en-US"/>
            </a:p>
          </p:txBody>
        </p:sp>
        <p:sp>
          <p:nvSpPr>
            <p:cNvPr id="15673" name="Line 200"/>
            <p:cNvSpPr>
              <a:spLocks noChangeShapeType="1"/>
            </p:cNvSpPr>
            <p:nvPr/>
          </p:nvSpPr>
          <p:spPr bwMode="auto">
            <a:xfrm>
              <a:off x="4175" y="3021"/>
              <a:ext cx="1186" cy="1"/>
            </a:xfrm>
            <a:prstGeom prst="line">
              <a:avLst/>
            </a:prstGeom>
            <a:noFill/>
            <a:ln w="0">
              <a:solidFill>
                <a:srgbClr val="000000"/>
              </a:solidFill>
              <a:round/>
              <a:headEnd/>
              <a:tailEnd/>
            </a:ln>
          </p:spPr>
          <p:txBody>
            <a:bodyPr/>
            <a:lstStyle/>
            <a:p>
              <a:endParaRPr lang="en-US"/>
            </a:p>
          </p:txBody>
        </p:sp>
        <p:sp>
          <p:nvSpPr>
            <p:cNvPr id="15674" name="Line 201"/>
            <p:cNvSpPr>
              <a:spLocks noChangeShapeType="1"/>
            </p:cNvSpPr>
            <p:nvPr/>
          </p:nvSpPr>
          <p:spPr bwMode="auto">
            <a:xfrm>
              <a:off x="4175" y="2947"/>
              <a:ext cx="1186" cy="1"/>
            </a:xfrm>
            <a:prstGeom prst="line">
              <a:avLst/>
            </a:prstGeom>
            <a:noFill/>
            <a:ln w="0">
              <a:solidFill>
                <a:srgbClr val="000000"/>
              </a:solidFill>
              <a:round/>
              <a:headEnd/>
              <a:tailEnd/>
            </a:ln>
          </p:spPr>
          <p:txBody>
            <a:bodyPr/>
            <a:lstStyle/>
            <a:p>
              <a:endParaRPr lang="en-US"/>
            </a:p>
          </p:txBody>
        </p:sp>
        <p:sp>
          <p:nvSpPr>
            <p:cNvPr id="15675" name="Line 202"/>
            <p:cNvSpPr>
              <a:spLocks noChangeShapeType="1"/>
            </p:cNvSpPr>
            <p:nvPr/>
          </p:nvSpPr>
          <p:spPr bwMode="auto">
            <a:xfrm>
              <a:off x="4175" y="2868"/>
              <a:ext cx="1186" cy="1"/>
            </a:xfrm>
            <a:prstGeom prst="line">
              <a:avLst/>
            </a:prstGeom>
            <a:noFill/>
            <a:ln w="0">
              <a:solidFill>
                <a:srgbClr val="000000"/>
              </a:solidFill>
              <a:round/>
              <a:headEnd/>
              <a:tailEnd/>
            </a:ln>
          </p:spPr>
          <p:txBody>
            <a:bodyPr/>
            <a:lstStyle/>
            <a:p>
              <a:endParaRPr lang="en-US"/>
            </a:p>
          </p:txBody>
        </p:sp>
        <p:sp>
          <p:nvSpPr>
            <p:cNvPr id="15676" name="Line 203"/>
            <p:cNvSpPr>
              <a:spLocks noChangeShapeType="1"/>
            </p:cNvSpPr>
            <p:nvPr/>
          </p:nvSpPr>
          <p:spPr bwMode="auto">
            <a:xfrm>
              <a:off x="4175" y="2789"/>
              <a:ext cx="1186" cy="1"/>
            </a:xfrm>
            <a:prstGeom prst="line">
              <a:avLst/>
            </a:prstGeom>
            <a:noFill/>
            <a:ln w="0">
              <a:solidFill>
                <a:srgbClr val="000000"/>
              </a:solidFill>
              <a:round/>
              <a:headEnd/>
              <a:tailEnd/>
            </a:ln>
          </p:spPr>
          <p:txBody>
            <a:bodyPr/>
            <a:lstStyle/>
            <a:p>
              <a:endParaRPr lang="en-US"/>
            </a:p>
          </p:txBody>
        </p:sp>
        <p:sp>
          <p:nvSpPr>
            <p:cNvPr id="15677" name="Line 204"/>
            <p:cNvSpPr>
              <a:spLocks noChangeShapeType="1"/>
            </p:cNvSpPr>
            <p:nvPr/>
          </p:nvSpPr>
          <p:spPr bwMode="auto">
            <a:xfrm>
              <a:off x="4175" y="2709"/>
              <a:ext cx="1186" cy="1"/>
            </a:xfrm>
            <a:prstGeom prst="line">
              <a:avLst/>
            </a:prstGeom>
            <a:noFill/>
            <a:ln w="0">
              <a:solidFill>
                <a:srgbClr val="000000"/>
              </a:solidFill>
              <a:round/>
              <a:headEnd/>
              <a:tailEnd/>
            </a:ln>
          </p:spPr>
          <p:txBody>
            <a:bodyPr/>
            <a:lstStyle/>
            <a:p>
              <a:endParaRPr lang="en-US"/>
            </a:p>
          </p:txBody>
        </p:sp>
        <p:sp>
          <p:nvSpPr>
            <p:cNvPr id="15678" name="Line 205"/>
            <p:cNvSpPr>
              <a:spLocks noChangeShapeType="1"/>
            </p:cNvSpPr>
            <p:nvPr/>
          </p:nvSpPr>
          <p:spPr bwMode="auto">
            <a:xfrm>
              <a:off x="4175" y="2630"/>
              <a:ext cx="1186" cy="1"/>
            </a:xfrm>
            <a:prstGeom prst="line">
              <a:avLst/>
            </a:prstGeom>
            <a:noFill/>
            <a:ln w="0">
              <a:solidFill>
                <a:srgbClr val="000000"/>
              </a:solidFill>
              <a:round/>
              <a:headEnd/>
              <a:tailEnd/>
            </a:ln>
          </p:spPr>
          <p:txBody>
            <a:bodyPr/>
            <a:lstStyle/>
            <a:p>
              <a:endParaRPr lang="en-US"/>
            </a:p>
          </p:txBody>
        </p:sp>
        <p:sp>
          <p:nvSpPr>
            <p:cNvPr id="15679" name="Rectangle 206"/>
            <p:cNvSpPr>
              <a:spLocks noChangeArrowheads="1"/>
            </p:cNvSpPr>
            <p:nvPr/>
          </p:nvSpPr>
          <p:spPr bwMode="auto">
            <a:xfrm>
              <a:off x="4175" y="2630"/>
              <a:ext cx="1186" cy="629"/>
            </a:xfrm>
            <a:prstGeom prst="rect">
              <a:avLst/>
            </a:prstGeom>
            <a:solidFill>
              <a:schemeClr val="bg1"/>
            </a:solidFill>
            <a:ln w="4">
              <a:solidFill>
                <a:srgbClr val="808080"/>
              </a:solidFill>
              <a:miter lim="800000"/>
              <a:headEnd/>
              <a:tailEnd/>
            </a:ln>
          </p:spPr>
          <p:txBody>
            <a:bodyPr/>
            <a:lstStyle/>
            <a:p>
              <a:endParaRPr lang="en-US"/>
            </a:p>
          </p:txBody>
        </p:sp>
        <p:sp>
          <p:nvSpPr>
            <p:cNvPr id="15680" name="Rectangle 207"/>
            <p:cNvSpPr>
              <a:spLocks noChangeArrowheads="1"/>
            </p:cNvSpPr>
            <p:nvPr/>
          </p:nvSpPr>
          <p:spPr bwMode="auto">
            <a:xfrm>
              <a:off x="4234" y="3143"/>
              <a:ext cx="79" cy="116"/>
            </a:xfrm>
            <a:prstGeom prst="rect">
              <a:avLst/>
            </a:prstGeom>
            <a:solidFill>
              <a:srgbClr val="000599"/>
            </a:solidFill>
            <a:ln w="4">
              <a:solidFill>
                <a:srgbClr val="000000"/>
              </a:solidFill>
              <a:miter lim="800000"/>
              <a:headEnd/>
              <a:tailEnd/>
            </a:ln>
          </p:spPr>
          <p:txBody>
            <a:bodyPr/>
            <a:lstStyle/>
            <a:p>
              <a:endParaRPr lang="en-US"/>
            </a:p>
          </p:txBody>
        </p:sp>
        <p:sp>
          <p:nvSpPr>
            <p:cNvPr id="15681" name="Rectangle 208"/>
            <p:cNvSpPr>
              <a:spLocks noChangeArrowheads="1"/>
            </p:cNvSpPr>
            <p:nvPr/>
          </p:nvSpPr>
          <p:spPr bwMode="auto">
            <a:xfrm>
              <a:off x="5023" y="3017"/>
              <a:ext cx="84" cy="242"/>
            </a:xfrm>
            <a:prstGeom prst="rect">
              <a:avLst/>
            </a:prstGeom>
            <a:solidFill>
              <a:srgbClr val="000599"/>
            </a:solidFill>
            <a:ln w="4">
              <a:solidFill>
                <a:srgbClr val="000000"/>
              </a:solidFill>
              <a:miter lim="800000"/>
              <a:headEnd/>
              <a:tailEnd/>
            </a:ln>
          </p:spPr>
          <p:txBody>
            <a:bodyPr/>
            <a:lstStyle/>
            <a:p>
              <a:endParaRPr lang="en-US"/>
            </a:p>
          </p:txBody>
        </p:sp>
        <p:sp>
          <p:nvSpPr>
            <p:cNvPr id="15682" name="Rectangle 209"/>
            <p:cNvSpPr>
              <a:spLocks noChangeArrowheads="1"/>
            </p:cNvSpPr>
            <p:nvPr/>
          </p:nvSpPr>
          <p:spPr bwMode="auto">
            <a:xfrm>
              <a:off x="5223" y="3017"/>
              <a:ext cx="80" cy="242"/>
            </a:xfrm>
            <a:prstGeom prst="rect">
              <a:avLst/>
            </a:prstGeom>
            <a:solidFill>
              <a:srgbClr val="000599"/>
            </a:solidFill>
            <a:ln w="4">
              <a:solidFill>
                <a:srgbClr val="000000"/>
              </a:solidFill>
              <a:miter lim="800000"/>
              <a:headEnd/>
              <a:tailEnd/>
            </a:ln>
          </p:spPr>
          <p:txBody>
            <a:bodyPr/>
            <a:lstStyle/>
            <a:p>
              <a:endParaRPr lang="en-US"/>
            </a:p>
          </p:txBody>
        </p:sp>
        <p:sp>
          <p:nvSpPr>
            <p:cNvPr id="15683" name="Line 210"/>
            <p:cNvSpPr>
              <a:spLocks noChangeShapeType="1"/>
            </p:cNvSpPr>
            <p:nvPr/>
          </p:nvSpPr>
          <p:spPr bwMode="auto">
            <a:xfrm>
              <a:off x="4175" y="2630"/>
              <a:ext cx="1" cy="629"/>
            </a:xfrm>
            <a:prstGeom prst="line">
              <a:avLst/>
            </a:prstGeom>
            <a:noFill/>
            <a:ln w="0">
              <a:solidFill>
                <a:srgbClr val="000000"/>
              </a:solidFill>
              <a:round/>
              <a:headEnd/>
              <a:tailEnd/>
            </a:ln>
          </p:spPr>
          <p:txBody>
            <a:bodyPr/>
            <a:lstStyle/>
            <a:p>
              <a:endParaRPr lang="en-US"/>
            </a:p>
          </p:txBody>
        </p:sp>
        <p:sp>
          <p:nvSpPr>
            <p:cNvPr id="15684" name="Line 211"/>
            <p:cNvSpPr>
              <a:spLocks noChangeShapeType="1"/>
            </p:cNvSpPr>
            <p:nvPr/>
          </p:nvSpPr>
          <p:spPr bwMode="auto">
            <a:xfrm>
              <a:off x="4163" y="3259"/>
              <a:ext cx="12" cy="1"/>
            </a:xfrm>
            <a:prstGeom prst="line">
              <a:avLst/>
            </a:prstGeom>
            <a:noFill/>
            <a:ln w="0">
              <a:solidFill>
                <a:srgbClr val="000000"/>
              </a:solidFill>
              <a:round/>
              <a:headEnd/>
              <a:tailEnd/>
            </a:ln>
          </p:spPr>
          <p:txBody>
            <a:bodyPr/>
            <a:lstStyle/>
            <a:p>
              <a:endParaRPr lang="en-US"/>
            </a:p>
          </p:txBody>
        </p:sp>
        <p:sp>
          <p:nvSpPr>
            <p:cNvPr id="15685" name="Line 212"/>
            <p:cNvSpPr>
              <a:spLocks noChangeShapeType="1"/>
            </p:cNvSpPr>
            <p:nvPr/>
          </p:nvSpPr>
          <p:spPr bwMode="auto">
            <a:xfrm>
              <a:off x="4163" y="3180"/>
              <a:ext cx="12" cy="1"/>
            </a:xfrm>
            <a:prstGeom prst="line">
              <a:avLst/>
            </a:prstGeom>
            <a:noFill/>
            <a:ln w="0">
              <a:solidFill>
                <a:srgbClr val="000000"/>
              </a:solidFill>
              <a:round/>
              <a:headEnd/>
              <a:tailEnd/>
            </a:ln>
          </p:spPr>
          <p:txBody>
            <a:bodyPr/>
            <a:lstStyle/>
            <a:p>
              <a:endParaRPr lang="en-US"/>
            </a:p>
          </p:txBody>
        </p:sp>
        <p:sp>
          <p:nvSpPr>
            <p:cNvPr id="15686" name="Line 213"/>
            <p:cNvSpPr>
              <a:spLocks noChangeShapeType="1"/>
            </p:cNvSpPr>
            <p:nvPr/>
          </p:nvSpPr>
          <p:spPr bwMode="auto">
            <a:xfrm>
              <a:off x="4163" y="3101"/>
              <a:ext cx="12" cy="1"/>
            </a:xfrm>
            <a:prstGeom prst="line">
              <a:avLst/>
            </a:prstGeom>
            <a:noFill/>
            <a:ln w="0">
              <a:solidFill>
                <a:srgbClr val="000000"/>
              </a:solidFill>
              <a:round/>
              <a:headEnd/>
              <a:tailEnd/>
            </a:ln>
          </p:spPr>
          <p:txBody>
            <a:bodyPr/>
            <a:lstStyle/>
            <a:p>
              <a:endParaRPr lang="en-US"/>
            </a:p>
          </p:txBody>
        </p:sp>
        <p:sp>
          <p:nvSpPr>
            <p:cNvPr id="15687" name="Line 214"/>
            <p:cNvSpPr>
              <a:spLocks noChangeShapeType="1"/>
            </p:cNvSpPr>
            <p:nvPr/>
          </p:nvSpPr>
          <p:spPr bwMode="auto">
            <a:xfrm>
              <a:off x="4163" y="3021"/>
              <a:ext cx="12" cy="1"/>
            </a:xfrm>
            <a:prstGeom prst="line">
              <a:avLst/>
            </a:prstGeom>
            <a:noFill/>
            <a:ln w="0">
              <a:solidFill>
                <a:srgbClr val="000000"/>
              </a:solidFill>
              <a:round/>
              <a:headEnd/>
              <a:tailEnd/>
            </a:ln>
          </p:spPr>
          <p:txBody>
            <a:bodyPr/>
            <a:lstStyle/>
            <a:p>
              <a:endParaRPr lang="en-US"/>
            </a:p>
          </p:txBody>
        </p:sp>
        <p:sp>
          <p:nvSpPr>
            <p:cNvPr id="15688" name="Line 215"/>
            <p:cNvSpPr>
              <a:spLocks noChangeShapeType="1"/>
            </p:cNvSpPr>
            <p:nvPr/>
          </p:nvSpPr>
          <p:spPr bwMode="auto">
            <a:xfrm>
              <a:off x="4163" y="2947"/>
              <a:ext cx="12" cy="1"/>
            </a:xfrm>
            <a:prstGeom prst="line">
              <a:avLst/>
            </a:prstGeom>
            <a:noFill/>
            <a:ln w="0">
              <a:solidFill>
                <a:srgbClr val="000000"/>
              </a:solidFill>
              <a:round/>
              <a:headEnd/>
              <a:tailEnd/>
            </a:ln>
          </p:spPr>
          <p:txBody>
            <a:bodyPr/>
            <a:lstStyle/>
            <a:p>
              <a:endParaRPr lang="en-US"/>
            </a:p>
          </p:txBody>
        </p:sp>
        <p:sp>
          <p:nvSpPr>
            <p:cNvPr id="15689" name="Line 216"/>
            <p:cNvSpPr>
              <a:spLocks noChangeShapeType="1"/>
            </p:cNvSpPr>
            <p:nvPr/>
          </p:nvSpPr>
          <p:spPr bwMode="auto">
            <a:xfrm>
              <a:off x="4163" y="2868"/>
              <a:ext cx="12" cy="1"/>
            </a:xfrm>
            <a:prstGeom prst="line">
              <a:avLst/>
            </a:prstGeom>
            <a:noFill/>
            <a:ln w="0">
              <a:solidFill>
                <a:srgbClr val="000000"/>
              </a:solidFill>
              <a:round/>
              <a:headEnd/>
              <a:tailEnd/>
            </a:ln>
          </p:spPr>
          <p:txBody>
            <a:bodyPr/>
            <a:lstStyle/>
            <a:p>
              <a:endParaRPr lang="en-US"/>
            </a:p>
          </p:txBody>
        </p:sp>
        <p:sp>
          <p:nvSpPr>
            <p:cNvPr id="15690" name="Line 217"/>
            <p:cNvSpPr>
              <a:spLocks noChangeShapeType="1"/>
            </p:cNvSpPr>
            <p:nvPr/>
          </p:nvSpPr>
          <p:spPr bwMode="auto">
            <a:xfrm>
              <a:off x="4163" y="2789"/>
              <a:ext cx="12" cy="1"/>
            </a:xfrm>
            <a:prstGeom prst="line">
              <a:avLst/>
            </a:prstGeom>
            <a:noFill/>
            <a:ln w="0">
              <a:solidFill>
                <a:srgbClr val="000000"/>
              </a:solidFill>
              <a:round/>
              <a:headEnd/>
              <a:tailEnd/>
            </a:ln>
          </p:spPr>
          <p:txBody>
            <a:bodyPr/>
            <a:lstStyle/>
            <a:p>
              <a:endParaRPr lang="en-US"/>
            </a:p>
          </p:txBody>
        </p:sp>
        <p:sp>
          <p:nvSpPr>
            <p:cNvPr id="15691" name="Line 218"/>
            <p:cNvSpPr>
              <a:spLocks noChangeShapeType="1"/>
            </p:cNvSpPr>
            <p:nvPr/>
          </p:nvSpPr>
          <p:spPr bwMode="auto">
            <a:xfrm>
              <a:off x="4163" y="2709"/>
              <a:ext cx="12" cy="1"/>
            </a:xfrm>
            <a:prstGeom prst="line">
              <a:avLst/>
            </a:prstGeom>
            <a:noFill/>
            <a:ln w="0">
              <a:solidFill>
                <a:srgbClr val="000000"/>
              </a:solidFill>
              <a:round/>
              <a:headEnd/>
              <a:tailEnd/>
            </a:ln>
          </p:spPr>
          <p:txBody>
            <a:bodyPr/>
            <a:lstStyle/>
            <a:p>
              <a:endParaRPr lang="en-US"/>
            </a:p>
          </p:txBody>
        </p:sp>
        <p:sp>
          <p:nvSpPr>
            <p:cNvPr id="15692" name="Line 219"/>
            <p:cNvSpPr>
              <a:spLocks noChangeShapeType="1"/>
            </p:cNvSpPr>
            <p:nvPr/>
          </p:nvSpPr>
          <p:spPr bwMode="auto">
            <a:xfrm>
              <a:off x="4163" y="2630"/>
              <a:ext cx="12" cy="1"/>
            </a:xfrm>
            <a:prstGeom prst="line">
              <a:avLst/>
            </a:prstGeom>
            <a:noFill/>
            <a:ln w="0">
              <a:solidFill>
                <a:srgbClr val="000000"/>
              </a:solidFill>
              <a:round/>
              <a:headEnd/>
              <a:tailEnd/>
            </a:ln>
          </p:spPr>
          <p:txBody>
            <a:bodyPr/>
            <a:lstStyle/>
            <a:p>
              <a:endParaRPr lang="en-US"/>
            </a:p>
          </p:txBody>
        </p:sp>
        <p:sp>
          <p:nvSpPr>
            <p:cNvPr id="15693" name="Line 220"/>
            <p:cNvSpPr>
              <a:spLocks noChangeShapeType="1"/>
            </p:cNvSpPr>
            <p:nvPr/>
          </p:nvSpPr>
          <p:spPr bwMode="auto">
            <a:xfrm>
              <a:off x="4175" y="3259"/>
              <a:ext cx="1186" cy="1"/>
            </a:xfrm>
            <a:prstGeom prst="line">
              <a:avLst/>
            </a:prstGeom>
            <a:noFill/>
            <a:ln w="0">
              <a:solidFill>
                <a:srgbClr val="000000"/>
              </a:solidFill>
              <a:round/>
              <a:headEnd/>
              <a:tailEnd/>
            </a:ln>
          </p:spPr>
          <p:txBody>
            <a:bodyPr/>
            <a:lstStyle/>
            <a:p>
              <a:endParaRPr lang="en-US"/>
            </a:p>
          </p:txBody>
        </p:sp>
        <p:sp>
          <p:nvSpPr>
            <p:cNvPr id="15694" name="Line 221"/>
            <p:cNvSpPr>
              <a:spLocks noChangeShapeType="1"/>
            </p:cNvSpPr>
            <p:nvPr/>
          </p:nvSpPr>
          <p:spPr bwMode="auto">
            <a:xfrm flipV="1">
              <a:off x="4175" y="3259"/>
              <a:ext cx="1" cy="9"/>
            </a:xfrm>
            <a:prstGeom prst="line">
              <a:avLst/>
            </a:prstGeom>
            <a:noFill/>
            <a:ln w="0">
              <a:solidFill>
                <a:srgbClr val="000000"/>
              </a:solidFill>
              <a:round/>
              <a:headEnd/>
              <a:tailEnd/>
            </a:ln>
          </p:spPr>
          <p:txBody>
            <a:bodyPr/>
            <a:lstStyle/>
            <a:p>
              <a:endParaRPr lang="en-US"/>
            </a:p>
          </p:txBody>
        </p:sp>
        <p:sp>
          <p:nvSpPr>
            <p:cNvPr id="15695" name="Line 222"/>
            <p:cNvSpPr>
              <a:spLocks noChangeShapeType="1"/>
            </p:cNvSpPr>
            <p:nvPr/>
          </p:nvSpPr>
          <p:spPr bwMode="auto">
            <a:xfrm flipV="1">
              <a:off x="4372" y="3259"/>
              <a:ext cx="1" cy="9"/>
            </a:xfrm>
            <a:prstGeom prst="line">
              <a:avLst/>
            </a:prstGeom>
            <a:noFill/>
            <a:ln w="0">
              <a:solidFill>
                <a:srgbClr val="000000"/>
              </a:solidFill>
              <a:round/>
              <a:headEnd/>
              <a:tailEnd/>
            </a:ln>
          </p:spPr>
          <p:txBody>
            <a:bodyPr/>
            <a:lstStyle/>
            <a:p>
              <a:endParaRPr lang="en-US"/>
            </a:p>
          </p:txBody>
        </p:sp>
        <p:sp>
          <p:nvSpPr>
            <p:cNvPr id="15696" name="Line 223"/>
            <p:cNvSpPr>
              <a:spLocks noChangeShapeType="1"/>
            </p:cNvSpPr>
            <p:nvPr/>
          </p:nvSpPr>
          <p:spPr bwMode="auto">
            <a:xfrm flipV="1">
              <a:off x="4572" y="3259"/>
              <a:ext cx="1" cy="9"/>
            </a:xfrm>
            <a:prstGeom prst="line">
              <a:avLst/>
            </a:prstGeom>
            <a:noFill/>
            <a:ln w="0">
              <a:solidFill>
                <a:srgbClr val="000000"/>
              </a:solidFill>
              <a:round/>
              <a:headEnd/>
              <a:tailEnd/>
            </a:ln>
          </p:spPr>
          <p:txBody>
            <a:bodyPr/>
            <a:lstStyle/>
            <a:p>
              <a:endParaRPr lang="en-US"/>
            </a:p>
          </p:txBody>
        </p:sp>
        <p:sp>
          <p:nvSpPr>
            <p:cNvPr id="15697" name="Line 224"/>
            <p:cNvSpPr>
              <a:spLocks noChangeShapeType="1"/>
            </p:cNvSpPr>
            <p:nvPr/>
          </p:nvSpPr>
          <p:spPr bwMode="auto">
            <a:xfrm flipV="1">
              <a:off x="4768" y="3259"/>
              <a:ext cx="1" cy="9"/>
            </a:xfrm>
            <a:prstGeom prst="line">
              <a:avLst/>
            </a:prstGeom>
            <a:noFill/>
            <a:ln w="0">
              <a:solidFill>
                <a:srgbClr val="000000"/>
              </a:solidFill>
              <a:round/>
              <a:headEnd/>
              <a:tailEnd/>
            </a:ln>
          </p:spPr>
          <p:txBody>
            <a:bodyPr/>
            <a:lstStyle/>
            <a:p>
              <a:endParaRPr lang="en-US"/>
            </a:p>
          </p:txBody>
        </p:sp>
        <p:sp>
          <p:nvSpPr>
            <p:cNvPr id="15698" name="Line 225"/>
            <p:cNvSpPr>
              <a:spLocks noChangeShapeType="1"/>
            </p:cNvSpPr>
            <p:nvPr/>
          </p:nvSpPr>
          <p:spPr bwMode="auto">
            <a:xfrm flipV="1">
              <a:off x="4965" y="3259"/>
              <a:ext cx="1" cy="9"/>
            </a:xfrm>
            <a:prstGeom prst="line">
              <a:avLst/>
            </a:prstGeom>
            <a:noFill/>
            <a:ln w="0">
              <a:solidFill>
                <a:srgbClr val="000000"/>
              </a:solidFill>
              <a:round/>
              <a:headEnd/>
              <a:tailEnd/>
            </a:ln>
          </p:spPr>
          <p:txBody>
            <a:bodyPr/>
            <a:lstStyle/>
            <a:p>
              <a:endParaRPr lang="en-US"/>
            </a:p>
          </p:txBody>
        </p:sp>
        <p:sp>
          <p:nvSpPr>
            <p:cNvPr id="15699" name="Line 226"/>
            <p:cNvSpPr>
              <a:spLocks noChangeShapeType="1"/>
            </p:cNvSpPr>
            <p:nvPr/>
          </p:nvSpPr>
          <p:spPr bwMode="auto">
            <a:xfrm flipV="1">
              <a:off x="5165" y="3259"/>
              <a:ext cx="1" cy="9"/>
            </a:xfrm>
            <a:prstGeom prst="line">
              <a:avLst/>
            </a:prstGeom>
            <a:noFill/>
            <a:ln w="0">
              <a:solidFill>
                <a:srgbClr val="000000"/>
              </a:solidFill>
              <a:round/>
              <a:headEnd/>
              <a:tailEnd/>
            </a:ln>
          </p:spPr>
          <p:txBody>
            <a:bodyPr/>
            <a:lstStyle/>
            <a:p>
              <a:endParaRPr lang="en-US"/>
            </a:p>
          </p:txBody>
        </p:sp>
        <p:sp>
          <p:nvSpPr>
            <p:cNvPr id="15700" name="Line 227"/>
            <p:cNvSpPr>
              <a:spLocks noChangeShapeType="1"/>
            </p:cNvSpPr>
            <p:nvPr/>
          </p:nvSpPr>
          <p:spPr bwMode="auto">
            <a:xfrm flipV="1">
              <a:off x="5361" y="3259"/>
              <a:ext cx="1" cy="9"/>
            </a:xfrm>
            <a:prstGeom prst="line">
              <a:avLst/>
            </a:prstGeom>
            <a:noFill/>
            <a:ln w="0">
              <a:solidFill>
                <a:srgbClr val="000000"/>
              </a:solidFill>
              <a:round/>
              <a:headEnd/>
              <a:tailEnd/>
            </a:ln>
          </p:spPr>
          <p:txBody>
            <a:bodyPr/>
            <a:lstStyle/>
            <a:p>
              <a:endParaRPr lang="en-US"/>
            </a:p>
          </p:txBody>
        </p:sp>
        <p:sp>
          <p:nvSpPr>
            <p:cNvPr id="15701" name="Freeform 228"/>
            <p:cNvSpPr>
              <a:spLocks/>
            </p:cNvSpPr>
            <p:nvPr/>
          </p:nvSpPr>
          <p:spPr bwMode="auto">
            <a:xfrm>
              <a:off x="4276" y="3101"/>
              <a:ext cx="985" cy="158"/>
            </a:xfrm>
            <a:custGeom>
              <a:avLst/>
              <a:gdLst>
                <a:gd name="T0" fmla="*/ 0 w 236"/>
                <a:gd name="T1" fmla="*/ 367 h 34"/>
                <a:gd name="T2" fmla="*/ 818 w 236"/>
                <a:gd name="T3" fmla="*/ 734 h 34"/>
                <a:gd name="T4" fmla="*/ 1636 w 236"/>
                <a:gd name="T5" fmla="*/ 734 h 34"/>
                <a:gd name="T6" fmla="*/ 2475 w 236"/>
                <a:gd name="T7" fmla="*/ 734 h 34"/>
                <a:gd name="T8" fmla="*/ 3293 w 236"/>
                <a:gd name="T9" fmla="*/ 0 h 34"/>
                <a:gd name="T10" fmla="*/ 4111 w 236"/>
                <a:gd name="T11" fmla="*/ 0 h 34"/>
                <a:gd name="T12" fmla="*/ 0 60000 65536"/>
                <a:gd name="T13" fmla="*/ 0 60000 65536"/>
                <a:gd name="T14" fmla="*/ 0 60000 65536"/>
                <a:gd name="T15" fmla="*/ 0 60000 65536"/>
                <a:gd name="T16" fmla="*/ 0 60000 65536"/>
                <a:gd name="T17" fmla="*/ 0 60000 65536"/>
                <a:gd name="T18" fmla="*/ 0 w 236"/>
                <a:gd name="T19" fmla="*/ 0 h 34"/>
                <a:gd name="T20" fmla="*/ 236 w 236"/>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236" h="34">
                  <a:moveTo>
                    <a:pt x="0" y="17"/>
                  </a:moveTo>
                  <a:lnTo>
                    <a:pt x="47" y="34"/>
                  </a:lnTo>
                  <a:lnTo>
                    <a:pt x="94" y="34"/>
                  </a:lnTo>
                  <a:lnTo>
                    <a:pt x="142" y="34"/>
                  </a:lnTo>
                  <a:lnTo>
                    <a:pt x="189" y="0"/>
                  </a:lnTo>
                  <a:lnTo>
                    <a:pt x="236" y="0"/>
                  </a:lnTo>
                </a:path>
              </a:pathLst>
            </a:custGeom>
            <a:noFill/>
            <a:ln w="4">
              <a:solidFill>
                <a:srgbClr val="8C8CFF"/>
              </a:solidFill>
              <a:prstDash val="solid"/>
              <a:round/>
              <a:headEnd/>
              <a:tailEnd/>
            </a:ln>
          </p:spPr>
          <p:txBody>
            <a:bodyPr/>
            <a:lstStyle/>
            <a:p>
              <a:endParaRPr lang="en-US"/>
            </a:p>
          </p:txBody>
        </p:sp>
        <p:sp>
          <p:nvSpPr>
            <p:cNvPr id="15702" name="Freeform 229"/>
            <p:cNvSpPr>
              <a:spLocks/>
            </p:cNvSpPr>
            <p:nvPr/>
          </p:nvSpPr>
          <p:spPr bwMode="auto">
            <a:xfrm>
              <a:off x="4276" y="2709"/>
              <a:ext cx="985" cy="550"/>
            </a:xfrm>
            <a:custGeom>
              <a:avLst/>
              <a:gdLst>
                <a:gd name="T0" fmla="*/ 0 w 236"/>
                <a:gd name="T1" fmla="*/ 1109 h 118"/>
                <a:gd name="T2" fmla="*/ 818 w 236"/>
                <a:gd name="T3" fmla="*/ 2564 h 118"/>
                <a:gd name="T4" fmla="*/ 1636 w 236"/>
                <a:gd name="T5" fmla="*/ 2564 h 118"/>
                <a:gd name="T6" fmla="*/ 2475 w 236"/>
                <a:gd name="T7" fmla="*/ 2564 h 118"/>
                <a:gd name="T8" fmla="*/ 3293 w 236"/>
                <a:gd name="T9" fmla="*/ 0 h 118"/>
                <a:gd name="T10" fmla="*/ 4111 w 236"/>
                <a:gd name="T11" fmla="*/ 0 h 118"/>
                <a:gd name="T12" fmla="*/ 0 60000 65536"/>
                <a:gd name="T13" fmla="*/ 0 60000 65536"/>
                <a:gd name="T14" fmla="*/ 0 60000 65536"/>
                <a:gd name="T15" fmla="*/ 0 60000 65536"/>
                <a:gd name="T16" fmla="*/ 0 60000 65536"/>
                <a:gd name="T17" fmla="*/ 0 60000 65536"/>
                <a:gd name="T18" fmla="*/ 0 w 236"/>
                <a:gd name="T19" fmla="*/ 0 h 118"/>
                <a:gd name="T20" fmla="*/ 236 w 236"/>
                <a:gd name="T21" fmla="*/ 118 h 118"/>
              </a:gdLst>
              <a:ahLst/>
              <a:cxnLst>
                <a:cxn ang="T12">
                  <a:pos x="T0" y="T1"/>
                </a:cxn>
                <a:cxn ang="T13">
                  <a:pos x="T2" y="T3"/>
                </a:cxn>
                <a:cxn ang="T14">
                  <a:pos x="T4" y="T5"/>
                </a:cxn>
                <a:cxn ang="T15">
                  <a:pos x="T6" y="T7"/>
                </a:cxn>
                <a:cxn ang="T16">
                  <a:pos x="T8" y="T9"/>
                </a:cxn>
                <a:cxn ang="T17">
                  <a:pos x="T10" y="T11"/>
                </a:cxn>
              </a:cxnLst>
              <a:rect l="T18" t="T19" r="T20" b="T21"/>
              <a:pathLst>
                <a:path w="236" h="118">
                  <a:moveTo>
                    <a:pt x="0" y="51"/>
                  </a:moveTo>
                  <a:lnTo>
                    <a:pt x="47" y="118"/>
                  </a:lnTo>
                  <a:lnTo>
                    <a:pt x="94" y="118"/>
                  </a:lnTo>
                  <a:lnTo>
                    <a:pt x="142" y="118"/>
                  </a:lnTo>
                  <a:lnTo>
                    <a:pt x="189" y="0"/>
                  </a:lnTo>
                  <a:lnTo>
                    <a:pt x="236" y="0"/>
                  </a:lnTo>
                </a:path>
              </a:pathLst>
            </a:custGeom>
            <a:noFill/>
            <a:ln w="4">
              <a:solidFill>
                <a:srgbClr val="A040A0"/>
              </a:solidFill>
              <a:prstDash val="solid"/>
              <a:round/>
              <a:headEnd/>
              <a:tailEnd/>
            </a:ln>
          </p:spPr>
          <p:txBody>
            <a:bodyPr/>
            <a:lstStyle/>
            <a:p>
              <a:endParaRPr lang="en-US"/>
            </a:p>
          </p:txBody>
        </p:sp>
        <p:sp>
          <p:nvSpPr>
            <p:cNvPr id="15703" name="Rectangle 230"/>
            <p:cNvSpPr>
              <a:spLocks noChangeArrowheads="1"/>
            </p:cNvSpPr>
            <p:nvPr/>
          </p:nvSpPr>
          <p:spPr bwMode="auto">
            <a:xfrm>
              <a:off x="4263" y="3166"/>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704" name="Rectangle 231"/>
            <p:cNvSpPr>
              <a:spLocks noChangeArrowheads="1"/>
            </p:cNvSpPr>
            <p:nvPr/>
          </p:nvSpPr>
          <p:spPr bwMode="auto">
            <a:xfrm>
              <a:off x="4459" y="3245"/>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705" name="Rectangle 232"/>
            <p:cNvSpPr>
              <a:spLocks noChangeArrowheads="1"/>
            </p:cNvSpPr>
            <p:nvPr/>
          </p:nvSpPr>
          <p:spPr bwMode="auto">
            <a:xfrm>
              <a:off x="4656" y="3245"/>
              <a:ext cx="20" cy="23"/>
            </a:xfrm>
            <a:prstGeom prst="rect">
              <a:avLst/>
            </a:prstGeom>
            <a:solidFill>
              <a:srgbClr val="8C8CFF"/>
            </a:solidFill>
            <a:ln w="4">
              <a:solidFill>
                <a:srgbClr val="8C8CFF"/>
              </a:solidFill>
              <a:miter lim="800000"/>
              <a:headEnd/>
              <a:tailEnd/>
            </a:ln>
          </p:spPr>
          <p:txBody>
            <a:bodyPr/>
            <a:lstStyle/>
            <a:p>
              <a:endParaRPr lang="en-US"/>
            </a:p>
          </p:txBody>
        </p:sp>
        <p:sp>
          <p:nvSpPr>
            <p:cNvPr id="15706" name="Rectangle 233"/>
            <p:cNvSpPr>
              <a:spLocks noChangeArrowheads="1"/>
            </p:cNvSpPr>
            <p:nvPr/>
          </p:nvSpPr>
          <p:spPr bwMode="auto">
            <a:xfrm>
              <a:off x="4856" y="3245"/>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707" name="Rectangle 234"/>
            <p:cNvSpPr>
              <a:spLocks noChangeArrowheads="1"/>
            </p:cNvSpPr>
            <p:nvPr/>
          </p:nvSpPr>
          <p:spPr bwMode="auto">
            <a:xfrm>
              <a:off x="5052" y="3087"/>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708" name="Rectangle 235"/>
            <p:cNvSpPr>
              <a:spLocks noChangeArrowheads="1"/>
            </p:cNvSpPr>
            <p:nvPr/>
          </p:nvSpPr>
          <p:spPr bwMode="auto">
            <a:xfrm>
              <a:off x="5248" y="3087"/>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709" name="Freeform 236"/>
            <p:cNvSpPr>
              <a:spLocks/>
            </p:cNvSpPr>
            <p:nvPr/>
          </p:nvSpPr>
          <p:spPr bwMode="auto">
            <a:xfrm>
              <a:off x="4263" y="2933"/>
              <a:ext cx="25" cy="28"/>
            </a:xfrm>
            <a:custGeom>
              <a:avLst/>
              <a:gdLst>
                <a:gd name="T0" fmla="*/ 13 w 25"/>
                <a:gd name="T1" fmla="*/ 0 h 28"/>
                <a:gd name="T2" fmla="*/ 25 w 25"/>
                <a:gd name="T3" fmla="*/ 28 h 28"/>
                <a:gd name="T4" fmla="*/ 0 w 25"/>
                <a:gd name="T5" fmla="*/ 28 h 28"/>
                <a:gd name="T6" fmla="*/ 13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3" y="0"/>
                  </a:moveTo>
                  <a:lnTo>
                    <a:pt x="25"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710" name="Freeform 237"/>
            <p:cNvSpPr>
              <a:spLocks/>
            </p:cNvSpPr>
            <p:nvPr/>
          </p:nvSpPr>
          <p:spPr bwMode="auto">
            <a:xfrm>
              <a:off x="4459" y="3245"/>
              <a:ext cx="25" cy="28"/>
            </a:xfrm>
            <a:custGeom>
              <a:avLst/>
              <a:gdLst>
                <a:gd name="T0" fmla="*/ 13 w 25"/>
                <a:gd name="T1" fmla="*/ 0 h 28"/>
                <a:gd name="T2" fmla="*/ 25 w 25"/>
                <a:gd name="T3" fmla="*/ 28 h 28"/>
                <a:gd name="T4" fmla="*/ 0 w 25"/>
                <a:gd name="T5" fmla="*/ 28 h 28"/>
                <a:gd name="T6" fmla="*/ 13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3" y="0"/>
                  </a:moveTo>
                  <a:lnTo>
                    <a:pt x="25"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711" name="Freeform 238"/>
            <p:cNvSpPr>
              <a:spLocks/>
            </p:cNvSpPr>
            <p:nvPr/>
          </p:nvSpPr>
          <p:spPr bwMode="auto">
            <a:xfrm>
              <a:off x="4656" y="3245"/>
              <a:ext cx="25" cy="28"/>
            </a:xfrm>
            <a:custGeom>
              <a:avLst/>
              <a:gdLst>
                <a:gd name="T0" fmla="*/ 12 w 25"/>
                <a:gd name="T1" fmla="*/ 0 h 28"/>
                <a:gd name="T2" fmla="*/ 25 w 25"/>
                <a:gd name="T3" fmla="*/ 28 h 28"/>
                <a:gd name="T4" fmla="*/ 0 w 25"/>
                <a:gd name="T5" fmla="*/ 28 h 28"/>
                <a:gd name="T6" fmla="*/ 12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2" y="0"/>
                  </a:moveTo>
                  <a:lnTo>
                    <a:pt x="25" y="28"/>
                  </a:lnTo>
                  <a:lnTo>
                    <a:pt x="0" y="28"/>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712" name="Freeform 239"/>
            <p:cNvSpPr>
              <a:spLocks/>
            </p:cNvSpPr>
            <p:nvPr/>
          </p:nvSpPr>
          <p:spPr bwMode="auto">
            <a:xfrm>
              <a:off x="4856" y="3245"/>
              <a:ext cx="25" cy="28"/>
            </a:xfrm>
            <a:custGeom>
              <a:avLst/>
              <a:gdLst>
                <a:gd name="T0" fmla="*/ 13 w 25"/>
                <a:gd name="T1" fmla="*/ 0 h 28"/>
                <a:gd name="T2" fmla="*/ 25 w 25"/>
                <a:gd name="T3" fmla="*/ 28 h 28"/>
                <a:gd name="T4" fmla="*/ 0 w 25"/>
                <a:gd name="T5" fmla="*/ 28 h 28"/>
                <a:gd name="T6" fmla="*/ 13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3" y="0"/>
                  </a:moveTo>
                  <a:lnTo>
                    <a:pt x="25"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713" name="Freeform 240"/>
            <p:cNvSpPr>
              <a:spLocks/>
            </p:cNvSpPr>
            <p:nvPr/>
          </p:nvSpPr>
          <p:spPr bwMode="auto">
            <a:xfrm>
              <a:off x="5052" y="2695"/>
              <a:ext cx="25" cy="28"/>
            </a:xfrm>
            <a:custGeom>
              <a:avLst/>
              <a:gdLst>
                <a:gd name="T0" fmla="*/ 13 w 25"/>
                <a:gd name="T1" fmla="*/ 0 h 28"/>
                <a:gd name="T2" fmla="*/ 25 w 25"/>
                <a:gd name="T3" fmla="*/ 28 h 28"/>
                <a:gd name="T4" fmla="*/ 0 w 25"/>
                <a:gd name="T5" fmla="*/ 28 h 28"/>
                <a:gd name="T6" fmla="*/ 13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3" y="0"/>
                  </a:moveTo>
                  <a:lnTo>
                    <a:pt x="25"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714" name="Freeform 241"/>
            <p:cNvSpPr>
              <a:spLocks/>
            </p:cNvSpPr>
            <p:nvPr/>
          </p:nvSpPr>
          <p:spPr bwMode="auto">
            <a:xfrm>
              <a:off x="5248" y="2695"/>
              <a:ext cx="26" cy="28"/>
            </a:xfrm>
            <a:custGeom>
              <a:avLst/>
              <a:gdLst>
                <a:gd name="T0" fmla="*/ 13 w 26"/>
                <a:gd name="T1" fmla="*/ 0 h 28"/>
                <a:gd name="T2" fmla="*/ 26 w 26"/>
                <a:gd name="T3" fmla="*/ 28 h 28"/>
                <a:gd name="T4" fmla="*/ 0 w 26"/>
                <a:gd name="T5" fmla="*/ 28 h 28"/>
                <a:gd name="T6" fmla="*/ 13 w 26"/>
                <a:gd name="T7" fmla="*/ 0 h 28"/>
                <a:gd name="T8" fmla="*/ 0 60000 65536"/>
                <a:gd name="T9" fmla="*/ 0 60000 65536"/>
                <a:gd name="T10" fmla="*/ 0 60000 65536"/>
                <a:gd name="T11" fmla="*/ 0 60000 65536"/>
                <a:gd name="T12" fmla="*/ 0 w 26"/>
                <a:gd name="T13" fmla="*/ 0 h 28"/>
                <a:gd name="T14" fmla="*/ 26 w 26"/>
                <a:gd name="T15" fmla="*/ 28 h 28"/>
              </a:gdLst>
              <a:ahLst/>
              <a:cxnLst>
                <a:cxn ang="T8">
                  <a:pos x="T0" y="T1"/>
                </a:cxn>
                <a:cxn ang="T9">
                  <a:pos x="T2" y="T3"/>
                </a:cxn>
                <a:cxn ang="T10">
                  <a:pos x="T4" y="T5"/>
                </a:cxn>
                <a:cxn ang="T11">
                  <a:pos x="T6" y="T7"/>
                </a:cxn>
              </a:cxnLst>
              <a:rect l="T12" t="T13" r="T14" b="T15"/>
              <a:pathLst>
                <a:path w="26" h="28">
                  <a:moveTo>
                    <a:pt x="13" y="0"/>
                  </a:moveTo>
                  <a:lnTo>
                    <a:pt x="26"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715" name="Rectangle 242"/>
            <p:cNvSpPr>
              <a:spLocks noChangeArrowheads="1"/>
            </p:cNvSpPr>
            <p:nvPr/>
          </p:nvSpPr>
          <p:spPr bwMode="auto">
            <a:xfrm>
              <a:off x="4860" y="2351"/>
              <a:ext cx="431" cy="77"/>
            </a:xfrm>
            <a:prstGeom prst="rect">
              <a:avLst/>
            </a:prstGeom>
            <a:noFill/>
            <a:ln w="9525">
              <a:noFill/>
              <a:miter lim="800000"/>
              <a:headEnd/>
              <a:tailEnd/>
            </a:ln>
          </p:spPr>
          <p:txBody>
            <a:bodyPr wrap="none" lIns="0" tIns="0" rIns="0" bIns="0">
              <a:spAutoFit/>
            </a:bodyPr>
            <a:lstStyle/>
            <a:p>
              <a:pPr defTabSz="914404"/>
              <a:r>
                <a:rPr lang="en-US" sz="700" b="1" dirty="0">
                  <a:solidFill>
                    <a:srgbClr val="000000"/>
                  </a:solidFill>
                </a:rPr>
                <a:t>Risk Exposure</a:t>
              </a:r>
              <a:endParaRPr lang="en-US" dirty="0"/>
            </a:p>
          </p:txBody>
        </p:sp>
        <p:sp>
          <p:nvSpPr>
            <p:cNvPr id="15716" name="Rectangle 243"/>
            <p:cNvSpPr>
              <a:spLocks noChangeArrowheads="1"/>
            </p:cNvSpPr>
            <p:nvPr/>
          </p:nvSpPr>
          <p:spPr bwMode="auto">
            <a:xfrm>
              <a:off x="4372" y="2430"/>
              <a:ext cx="1523" cy="77"/>
            </a:xfrm>
            <a:prstGeom prst="rect">
              <a:avLst/>
            </a:prstGeom>
            <a:noFill/>
            <a:ln w="9525">
              <a:noFill/>
              <a:miter lim="800000"/>
              <a:headEnd/>
              <a:tailEnd/>
            </a:ln>
          </p:spPr>
          <p:txBody>
            <a:bodyPr wrap="none" lIns="0" tIns="0" rIns="0" bIns="0">
              <a:spAutoFit/>
            </a:bodyPr>
            <a:lstStyle/>
            <a:p>
              <a:pPr defTabSz="914404"/>
              <a:r>
                <a:rPr lang="en-US" sz="700" dirty="0">
                  <a:solidFill>
                    <a:srgbClr val="000000"/>
                  </a:solidFill>
                </a:rPr>
                <a:t>Risk % of Liabilities - Asset Share Volatility - Diversified</a:t>
              </a:r>
              <a:endParaRPr lang="en-US" dirty="0"/>
            </a:p>
          </p:txBody>
        </p:sp>
        <p:sp>
          <p:nvSpPr>
            <p:cNvPr id="15717" name="Rectangle 244"/>
            <p:cNvSpPr>
              <a:spLocks noChangeArrowheads="1"/>
            </p:cNvSpPr>
            <p:nvPr/>
          </p:nvSpPr>
          <p:spPr bwMode="auto">
            <a:xfrm>
              <a:off x="4092" y="3231"/>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0%</a:t>
              </a:r>
              <a:endParaRPr lang="en-US" dirty="0"/>
            </a:p>
          </p:txBody>
        </p:sp>
        <p:sp>
          <p:nvSpPr>
            <p:cNvPr id="15718" name="Rectangle 245"/>
            <p:cNvSpPr>
              <a:spLocks noChangeArrowheads="1"/>
            </p:cNvSpPr>
            <p:nvPr/>
          </p:nvSpPr>
          <p:spPr bwMode="auto">
            <a:xfrm>
              <a:off x="4100" y="3152"/>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1%</a:t>
              </a:r>
              <a:endParaRPr lang="en-US" dirty="0"/>
            </a:p>
          </p:txBody>
        </p:sp>
        <p:sp>
          <p:nvSpPr>
            <p:cNvPr id="15719" name="Rectangle 246"/>
            <p:cNvSpPr>
              <a:spLocks noChangeArrowheads="1"/>
            </p:cNvSpPr>
            <p:nvPr/>
          </p:nvSpPr>
          <p:spPr bwMode="auto">
            <a:xfrm>
              <a:off x="4092" y="3073"/>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2%</a:t>
              </a:r>
              <a:endParaRPr lang="en-US" dirty="0"/>
            </a:p>
          </p:txBody>
        </p:sp>
        <p:sp>
          <p:nvSpPr>
            <p:cNvPr id="15720" name="Rectangle 247"/>
            <p:cNvSpPr>
              <a:spLocks noChangeArrowheads="1"/>
            </p:cNvSpPr>
            <p:nvPr/>
          </p:nvSpPr>
          <p:spPr bwMode="auto">
            <a:xfrm>
              <a:off x="4092" y="2994"/>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3%</a:t>
              </a:r>
              <a:endParaRPr lang="en-US" dirty="0"/>
            </a:p>
          </p:txBody>
        </p:sp>
        <p:sp>
          <p:nvSpPr>
            <p:cNvPr id="15721" name="Rectangle 248"/>
            <p:cNvSpPr>
              <a:spLocks noChangeArrowheads="1"/>
            </p:cNvSpPr>
            <p:nvPr/>
          </p:nvSpPr>
          <p:spPr bwMode="auto">
            <a:xfrm>
              <a:off x="4092" y="2919"/>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4%</a:t>
              </a:r>
              <a:endParaRPr lang="en-US" dirty="0"/>
            </a:p>
          </p:txBody>
        </p:sp>
        <p:sp>
          <p:nvSpPr>
            <p:cNvPr id="15722" name="Rectangle 249"/>
            <p:cNvSpPr>
              <a:spLocks noChangeArrowheads="1"/>
            </p:cNvSpPr>
            <p:nvPr/>
          </p:nvSpPr>
          <p:spPr bwMode="auto">
            <a:xfrm>
              <a:off x="4092" y="2840"/>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5%</a:t>
              </a:r>
              <a:endParaRPr lang="en-US" dirty="0"/>
            </a:p>
          </p:txBody>
        </p:sp>
        <p:sp>
          <p:nvSpPr>
            <p:cNvPr id="15723" name="Rectangle 250"/>
            <p:cNvSpPr>
              <a:spLocks noChangeArrowheads="1"/>
            </p:cNvSpPr>
            <p:nvPr/>
          </p:nvSpPr>
          <p:spPr bwMode="auto">
            <a:xfrm>
              <a:off x="4092" y="2761"/>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6%</a:t>
              </a:r>
              <a:endParaRPr lang="en-US" dirty="0"/>
            </a:p>
          </p:txBody>
        </p:sp>
        <p:sp>
          <p:nvSpPr>
            <p:cNvPr id="15724" name="Rectangle 251"/>
            <p:cNvSpPr>
              <a:spLocks noChangeArrowheads="1"/>
            </p:cNvSpPr>
            <p:nvPr/>
          </p:nvSpPr>
          <p:spPr bwMode="auto">
            <a:xfrm>
              <a:off x="4092" y="2681"/>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7%</a:t>
              </a:r>
              <a:endParaRPr lang="en-US" dirty="0"/>
            </a:p>
          </p:txBody>
        </p:sp>
        <p:sp>
          <p:nvSpPr>
            <p:cNvPr id="15725" name="Rectangle 252"/>
            <p:cNvSpPr>
              <a:spLocks noChangeArrowheads="1"/>
            </p:cNvSpPr>
            <p:nvPr/>
          </p:nvSpPr>
          <p:spPr bwMode="auto">
            <a:xfrm>
              <a:off x="4092" y="2602"/>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8%</a:t>
              </a:r>
              <a:endParaRPr lang="en-US" dirty="0"/>
            </a:p>
          </p:txBody>
        </p:sp>
        <p:sp>
          <p:nvSpPr>
            <p:cNvPr id="15726" name="Rectangle 253"/>
            <p:cNvSpPr>
              <a:spLocks noChangeArrowheads="1"/>
            </p:cNvSpPr>
            <p:nvPr/>
          </p:nvSpPr>
          <p:spPr bwMode="auto">
            <a:xfrm>
              <a:off x="4384" y="3287"/>
              <a:ext cx="18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 Entity</a:t>
              </a:r>
              <a:endParaRPr lang="en-US" dirty="0"/>
            </a:p>
          </p:txBody>
        </p:sp>
        <p:sp>
          <p:nvSpPr>
            <p:cNvPr id="15727" name="Rectangle 254"/>
            <p:cNvSpPr>
              <a:spLocks noChangeArrowheads="1"/>
            </p:cNvSpPr>
            <p:nvPr/>
          </p:nvSpPr>
          <p:spPr bwMode="auto">
            <a:xfrm>
              <a:off x="4468" y="3338"/>
              <a:ext cx="20"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1</a:t>
              </a:r>
              <a:endParaRPr lang="en-US" dirty="0"/>
            </a:p>
          </p:txBody>
        </p:sp>
        <p:sp>
          <p:nvSpPr>
            <p:cNvPr id="15728" name="Rectangle 255"/>
            <p:cNvSpPr>
              <a:spLocks noChangeArrowheads="1"/>
            </p:cNvSpPr>
            <p:nvPr/>
          </p:nvSpPr>
          <p:spPr bwMode="auto">
            <a:xfrm>
              <a:off x="4580" y="3287"/>
              <a:ext cx="196"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1 - Term</a:t>
              </a:r>
              <a:endParaRPr lang="en-US" dirty="0"/>
            </a:p>
          </p:txBody>
        </p:sp>
        <p:sp>
          <p:nvSpPr>
            <p:cNvPr id="15729" name="Rectangle 256"/>
            <p:cNvSpPr>
              <a:spLocks noChangeArrowheads="1"/>
            </p:cNvSpPr>
            <p:nvPr/>
          </p:nvSpPr>
          <p:spPr bwMode="auto">
            <a:xfrm>
              <a:off x="4593" y="3338"/>
              <a:ext cx="169"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Assurance</a:t>
              </a:r>
              <a:endParaRPr lang="en-US" dirty="0"/>
            </a:p>
          </p:txBody>
        </p:sp>
        <p:sp>
          <p:nvSpPr>
            <p:cNvPr id="15730" name="Rectangle 257"/>
            <p:cNvSpPr>
              <a:spLocks noChangeArrowheads="1"/>
            </p:cNvSpPr>
            <p:nvPr/>
          </p:nvSpPr>
          <p:spPr bwMode="auto">
            <a:xfrm>
              <a:off x="4823" y="3287"/>
              <a:ext cx="10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2 -</a:t>
              </a:r>
              <a:endParaRPr lang="en-US" dirty="0"/>
            </a:p>
          </p:txBody>
        </p:sp>
        <p:sp>
          <p:nvSpPr>
            <p:cNvPr id="15731" name="Rectangle 258"/>
            <p:cNvSpPr>
              <a:spLocks noChangeArrowheads="1"/>
            </p:cNvSpPr>
            <p:nvPr/>
          </p:nvSpPr>
          <p:spPr bwMode="auto">
            <a:xfrm>
              <a:off x="4802" y="3338"/>
              <a:ext cx="14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Annuities</a:t>
              </a:r>
              <a:endParaRPr lang="en-US" dirty="0"/>
            </a:p>
          </p:txBody>
        </p:sp>
        <p:sp>
          <p:nvSpPr>
            <p:cNvPr id="15732" name="Rectangle 259"/>
            <p:cNvSpPr>
              <a:spLocks noChangeArrowheads="1"/>
            </p:cNvSpPr>
            <p:nvPr/>
          </p:nvSpPr>
          <p:spPr bwMode="auto">
            <a:xfrm>
              <a:off x="4977" y="3287"/>
              <a:ext cx="18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 Entity</a:t>
              </a:r>
              <a:endParaRPr lang="en-US" dirty="0"/>
            </a:p>
          </p:txBody>
        </p:sp>
        <p:sp>
          <p:nvSpPr>
            <p:cNvPr id="15733" name="Rectangle 260"/>
            <p:cNvSpPr>
              <a:spLocks noChangeArrowheads="1"/>
            </p:cNvSpPr>
            <p:nvPr/>
          </p:nvSpPr>
          <p:spPr bwMode="auto">
            <a:xfrm>
              <a:off x="5056" y="3338"/>
              <a:ext cx="20"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2</a:t>
              </a:r>
              <a:endParaRPr lang="en-US" dirty="0"/>
            </a:p>
          </p:txBody>
        </p:sp>
        <p:sp>
          <p:nvSpPr>
            <p:cNvPr id="15734" name="Rectangle 261"/>
            <p:cNvSpPr>
              <a:spLocks noChangeArrowheads="1"/>
            </p:cNvSpPr>
            <p:nvPr/>
          </p:nvSpPr>
          <p:spPr bwMode="auto">
            <a:xfrm>
              <a:off x="5211" y="3287"/>
              <a:ext cx="10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3 -</a:t>
              </a:r>
              <a:endParaRPr lang="en-US" dirty="0"/>
            </a:p>
          </p:txBody>
        </p:sp>
        <p:sp>
          <p:nvSpPr>
            <p:cNvPr id="15735" name="Rectangle 262"/>
            <p:cNvSpPr>
              <a:spLocks noChangeArrowheads="1"/>
            </p:cNvSpPr>
            <p:nvPr/>
          </p:nvSpPr>
          <p:spPr bwMode="auto">
            <a:xfrm>
              <a:off x="5194" y="3338"/>
              <a:ext cx="14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Pensions</a:t>
              </a:r>
              <a:endParaRPr lang="en-US" dirty="0"/>
            </a:p>
          </p:txBody>
        </p:sp>
        <p:sp>
          <p:nvSpPr>
            <p:cNvPr id="15736" name="Line 263"/>
            <p:cNvSpPr>
              <a:spLocks noChangeShapeType="1"/>
            </p:cNvSpPr>
            <p:nvPr/>
          </p:nvSpPr>
          <p:spPr bwMode="auto">
            <a:xfrm>
              <a:off x="4572" y="3259"/>
              <a:ext cx="1" cy="131"/>
            </a:xfrm>
            <a:prstGeom prst="line">
              <a:avLst/>
            </a:prstGeom>
            <a:noFill/>
            <a:ln w="0">
              <a:solidFill>
                <a:srgbClr val="000000"/>
              </a:solidFill>
              <a:round/>
              <a:headEnd/>
              <a:tailEnd/>
            </a:ln>
          </p:spPr>
          <p:txBody>
            <a:bodyPr/>
            <a:lstStyle/>
            <a:p>
              <a:endParaRPr lang="en-US"/>
            </a:p>
          </p:txBody>
        </p:sp>
        <p:sp>
          <p:nvSpPr>
            <p:cNvPr id="15737" name="Line 264"/>
            <p:cNvSpPr>
              <a:spLocks noChangeShapeType="1"/>
            </p:cNvSpPr>
            <p:nvPr/>
          </p:nvSpPr>
          <p:spPr bwMode="auto">
            <a:xfrm>
              <a:off x="4768" y="3259"/>
              <a:ext cx="1" cy="131"/>
            </a:xfrm>
            <a:prstGeom prst="line">
              <a:avLst/>
            </a:prstGeom>
            <a:noFill/>
            <a:ln w="0">
              <a:solidFill>
                <a:srgbClr val="000000"/>
              </a:solidFill>
              <a:round/>
              <a:headEnd/>
              <a:tailEnd/>
            </a:ln>
          </p:spPr>
          <p:txBody>
            <a:bodyPr/>
            <a:lstStyle/>
            <a:p>
              <a:endParaRPr lang="en-US"/>
            </a:p>
          </p:txBody>
        </p:sp>
        <p:sp>
          <p:nvSpPr>
            <p:cNvPr id="15738" name="Line 265"/>
            <p:cNvSpPr>
              <a:spLocks noChangeShapeType="1"/>
            </p:cNvSpPr>
            <p:nvPr/>
          </p:nvSpPr>
          <p:spPr bwMode="auto">
            <a:xfrm>
              <a:off x="5165" y="3259"/>
              <a:ext cx="1" cy="131"/>
            </a:xfrm>
            <a:prstGeom prst="line">
              <a:avLst/>
            </a:prstGeom>
            <a:noFill/>
            <a:ln w="0">
              <a:solidFill>
                <a:srgbClr val="000000"/>
              </a:solidFill>
              <a:round/>
              <a:headEnd/>
              <a:tailEnd/>
            </a:ln>
          </p:spPr>
          <p:txBody>
            <a:bodyPr/>
            <a:lstStyle/>
            <a:p>
              <a:endParaRPr lang="en-US"/>
            </a:p>
          </p:txBody>
        </p:sp>
        <p:sp>
          <p:nvSpPr>
            <p:cNvPr id="15739" name="Rectangle 266"/>
            <p:cNvSpPr>
              <a:spLocks noChangeArrowheads="1"/>
            </p:cNvSpPr>
            <p:nvPr/>
          </p:nvSpPr>
          <p:spPr bwMode="auto">
            <a:xfrm>
              <a:off x="4230" y="3417"/>
              <a:ext cx="100"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Group</a:t>
              </a:r>
              <a:endParaRPr lang="en-US" dirty="0"/>
            </a:p>
          </p:txBody>
        </p:sp>
        <p:sp>
          <p:nvSpPr>
            <p:cNvPr id="15740" name="Rectangle 267"/>
            <p:cNvSpPr>
              <a:spLocks noChangeArrowheads="1"/>
            </p:cNvSpPr>
            <p:nvPr/>
          </p:nvSpPr>
          <p:spPr bwMode="auto">
            <a:xfrm>
              <a:off x="4572" y="3417"/>
              <a:ext cx="21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 Entity 1</a:t>
              </a:r>
              <a:endParaRPr lang="en-US" dirty="0"/>
            </a:p>
          </p:txBody>
        </p:sp>
        <p:sp>
          <p:nvSpPr>
            <p:cNvPr id="15741" name="Rectangle 268"/>
            <p:cNvSpPr>
              <a:spLocks noChangeArrowheads="1"/>
            </p:cNvSpPr>
            <p:nvPr/>
          </p:nvSpPr>
          <p:spPr bwMode="auto">
            <a:xfrm>
              <a:off x="5065" y="3417"/>
              <a:ext cx="21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 Entity 2</a:t>
              </a:r>
              <a:endParaRPr lang="en-US" dirty="0"/>
            </a:p>
          </p:txBody>
        </p:sp>
        <p:sp>
          <p:nvSpPr>
            <p:cNvPr id="15742" name="Line 269"/>
            <p:cNvSpPr>
              <a:spLocks noChangeShapeType="1"/>
            </p:cNvSpPr>
            <p:nvPr/>
          </p:nvSpPr>
          <p:spPr bwMode="auto">
            <a:xfrm>
              <a:off x="4175" y="3259"/>
              <a:ext cx="1" cy="210"/>
            </a:xfrm>
            <a:prstGeom prst="line">
              <a:avLst/>
            </a:prstGeom>
            <a:noFill/>
            <a:ln w="0">
              <a:solidFill>
                <a:srgbClr val="000000"/>
              </a:solidFill>
              <a:round/>
              <a:headEnd/>
              <a:tailEnd/>
            </a:ln>
          </p:spPr>
          <p:txBody>
            <a:bodyPr/>
            <a:lstStyle/>
            <a:p>
              <a:endParaRPr lang="en-US"/>
            </a:p>
          </p:txBody>
        </p:sp>
        <p:sp>
          <p:nvSpPr>
            <p:cNvPr id="15743" name="Line 270"/>
            <p:cNvSpPr>
              <a:spLocks noChangeShapeType="1"/>
            </p:cNvSpPr>
            <p:nvPr/>
          </p:nvSpPr>
          <p:spPr bwMode="auto">
            <a:xfrm>
              <a:off x="5361" y="3259"/>
              <a:ext cx="1" cy="210"/>
            </a:xfrm>
            <a:prstGeom prst="line">
              <a:avLst/>
            </a:prstGeom>
            <a:noFill/>
            <a:ln w="0">
              <a:solidFill>
                <a:srgbClr val="000000"/>
              </a:solidFill>
              <a:round/>
              <a:headEnd/>
              <a:tailEnd/>
            </a:ln>
          </p:spPr>
          <p:txBody>
            <a:bodyPr/>
            <a:lstStyle/>
            <a:p>
              <a:endParaRPr lang="en-US"/>
            </a:p>
          </p:txBody>
        </p:sp>
        <p:sp>
          <p:nvSpPr>
            <p:cNvPr id="15744" name="Line 271"/>
            <p:cNvSpPr>
              <a:spLocks noChangeShapeType="1"/>
            </p:cNvSpPr>
            <p:nvPr/>
          </p:nvSpPr>
          <p:spPr bwMode="auto">
            <a:xfrm>
              <a:off x="4372" y="3259"/>
              <a:ext cx="1" cy="210"/>
            </a:xfrm>
            <a:prstGeom prst="line">
              <a:avLst/>
            </a:prstGeom>
            <a:noFill/>
            <a:ln w="0">
              <a:solidFill>
                <a:srgbClr val="000000"/>
              </a:solidFill>
              <a:round/>
              <a:headEnd/>
              <a:tailEnd/>
            </a:ln>
          </p:spPr>
          <p:txBody>
            <a:bodyPr/>
            <a:lstStyle/>
            <a:p>
              <a:endParaRPr lang="en-US"/>
            </a:p>
          </p:txBody>
        </p:sp>
        <p:sp>
          <p:nvSpPr>
            <p:cNvPr id="15745" name="Line 272"/>
            <p:cNvSpPr>
              <a:spLocks noChangeShapeType="1"/>
            </p:cNvSpPr>
            <p:nvPr/>
          </p:nvSpPr>
          <p:spPr bwMode="auto">
            <a:xfrm>
              <a:off x="4965" y="3259"/>
              <a:ext cx="1" cy="210"/>
            </a:xfrm>
            <a:prstGeom prst="line">
              <a:avLst/>
            </a:prstGeom>
            <a:noFill/>
            <a:ln w="0">
              <a:solidFill>
                <a:srgbClr val="000000"/>
              </a:solidFill>
              <a:round/>
              <a:headEnd/>
              <a:tailEnd/>
            </a:ln>
          </p:spPr>
          <p:txBody>
            <a:bodyPr/>
            <a:lstStyle/>
            <a:p>
              <a:endParaRPr lang="en-US"/>
            </a:p>
          </p:txBody>
        </p:sp>
        <p:sp>
          <p:nvSpPr>
            <p:cNvPr id="15746" name="Rectangle 273"/>
            <p:cNvSpPr>
              <a:spLocks noChangeArrowheads="1"/>
            </p:cNvSpPr>
            <p:nvPr/>
          </p:nvSpPr>
          <p:spPr bwMode="auto">
            <a:xfrm>
              <a:off x="5407" y="2691"/>
              <a:ext cx="622" cy="503"/>
            </a:xfrm>
            <a:prstGeom prst="rect">
              <a:avLst/>
            </a:prstGeom>
            <a:solidFill>
              <a:srgbClr val="FFFFFF"/>
            </a:solidFill>
            <a:ln w="0">
              <a:solidFill>
                <a:srgbClr val="000000"/>
              </a:solidFill>
              <a:miter lim="800000"/>
              <a:headEnd/>
              <a:tailEnd/>
            </a:ln>
          </p:spPr>
          <p:txBody>
            <a:bodyPr/>
            <a:lstStyle/>
            <a:p>
              <a:endParaRPr lang="en-US"/>
            </a:p>
          </p:txBody>
        </p:sp>
        <p:sp>
          <p:nvSpPr>
            <p:cNvPr id="15747" name="Rectangle 274"/>
            <p:cNvSpPr>
              <a:spLocks noChangeArrowheads="1"/>
            </p:cNvSpPr>
            <p:nvPr/>
          </p:nvSpPr>
          <p:spPr bwMode="auto">
            <a:xfrm>
              <a:off x="5424" y="2714"/>
              <a:ext cx="104" cy="23"/>
            </a:xfrm>
            <a:prstGeom prst="rect">
              <a:avLst/>
            </a:prstGeom>
            <a:solidFill>
              <a:srgbClr val="000599"/>
            </a:solidFill>
            <a:ln w="4">
              <a:solidFill>
                <a:srgbClr val="000000"/>
              </a:solidFill>
              <a:miter lim="800000"/>
              <a:headEnd/>
              <a:tailEnd/>
            </a:ln>
          </p:spPr>
          <p:txBody>
            <a:bodyPr/>
            <a:lstStyle/>
            <a:p>
              <a:endParaRPr lang="en-US"/>
            </a:p>
          </p:txBody>
        </p:sp>
        <p:sp>
          <p:nvSpPr>
            <p:cNvPr id="15748" name="Rectangle 275"/>
            <p:cNvSpPr>
              <a:spLocks noChangeArrowheads="1"/>
            </p:cNvSpPr>
            <p:nvPr/>
          </p:nvSpPr>
          <p:spPr bwMode="auto">
            <a:xfrm>
              <a:off x="5541" y="2700"/>
              <a:ext cx="33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Asset Share Volatility</a:t>
              </a:r>
              <a:endParaRPr lang="en-US" dirty="0"/>
            </a:p>
          </p:txBody>
        </p:sp>
        <p:sp>
          <p:nvSpPr>
            <p:cNvPr id="15749" name="Line 276"/>
            <p:cNvSpPr>
              <a:spLocks noChangeShapeType="1"/>
            </p:cNvSpPr>
            <p:nvPr/>
          </p:nvSpPr>
          <p:spPr bwMode="auto">
            <a:xfrm>
              <a:off x="5424" y="2896"/>
              <a:ext cx="108" cy="1"/>
            </a:xfrm>
            <a:prstGeom prst="line">
              <a:avLst/>
            </a:prstGeom>
            <a:noFill/>
            <a:ln w="4">
              <a:solidFill>
                <a:srgbClr val="8C8CFF"/>
              </a:solidFill>
              <a:round/>
              <a:headEnd/>
              <a:tailEnd/>
            </a:ln>
          </p:spPr>
          <p:txBody>
            <a:bodyPr/>
            <a:lstStyle/>
            <a:p>
              <a:endParaRPr lang="en-US"/>
            </a:p>
          </p:txBody>
        </p:sp>
        <p:sp>
          <p:nvSpPr>
            <p:cNvPr id="15750" name="Rectangle 277"/>
            <p:cNvSpPr>
              <a:spLocks noChangeArrowheads="1"/>
            </p:cNvSpPr>
            <p:nvPr/>
          </p:nvSpPr>
          <p:spPr bwMode="auto">
            <a:xfrm>
              <a:off x="5466" y="2882"/>
              <a:ext cx="20" cy="23"/>
            </a:xfrm>
            <a:prstGeom prst="rect">
              <a:avLst/>
            </a:prstGeom>
            <a:solidFill>
              <a:srgbClr val="8C8CFF"/>
            </a:solidFill>
            <a:ln w="4">
              <a:solidFill>
                <a:srgbClr val="8C8CFF"/>
              </a:solidFill>
              <a:miter lim="800000"/>
              <a:headEnd/>
              <a:tailEnd/>
            </a:ln>
          </p:spPr>
          <p:txBody>
            <a:bodyPr/>
            <a:lstStyle/>
            <a:p>
              <a:endParaRPr lang="en-US"/>
            </a:p>
          </p:txBody>
        </p:sp>
        <p:sp>
          <p:nvSpPr>
            <p:cNvPr id="15751" name="Rectangle 278"/>
            <p:cNvSpPr>
              <a:spLocks noChangeArrowheads="1"/>
            </p:cNvSpPr>
            <p:nvPr/>
          </p:nvSpPr>
          <p:spPr bwMode="auto">
            <a:xfrm>
              <a:off x="5541" y="2868"/>
              <a:ext cx="43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Risk Appetite - Asset Share</a:t>
              </a:r>
              <a:endParaRPr lang="en-US" dirty="0"/>
            </a:p>
          </p:txBody>
        </p:sp>
        <p:sp>
          <p:nvSpPr>
            <p:cNvPr id="15752" name="Rectangle 279"/>
            <p:cNvSpPr>
              <a:spLocks noChangeArrowheads="1"/>
            </p:cNvSpPr>
            <p:nvPr/>
          </p:nvSpPr>
          <p:spPr bwMode="auto">
            <a:xfrm>
              <a:off x="5541" y="2919"/>
              <a:ext cx="350"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Volatility contribution -</a:t>
              </a:r>
              <a:endParaRPr lang="en-US" dirty="0"/>
            </a:p>
          </p:txBody>
        </p:sp>
        <p:sp>
          <p:nvSpPr>
            <p:cNvPr id="15753" name="Rectangle 280"/>
            <p:cNvSpPr>
              <a:spLocks noChangeArrowheads="1"/>
            </p:cNvSpPr>
            <p:nvPr/>
          </p:nvSpPr>
          <p:spPr bwMode="auto">
            <a:xfrm>
              <a:off x="5541" y="2970"/>
              <a:ext cx="264"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Diversified - Low</a:t>
              </a:r>
              <a:endParaRPr lang="en-US" dirty="0"/>
            </a:p>
          </p:txBody>
        </p:sp>
        <p:sp>
          <p:nvSpPr>
            <p:cNvPr id="15754" name="Line 281"/>
            <p:cNvSpPr>
              <a:spLocks noChangeShapeType="1"/>
            </p:cNvSpPr>
            <p:nvPr/>
          </p:nvSpPr>
          <p:spPr bwMode="auto">
            <a:xfrm>
              <a:off x="5424" y="3063"/>
              <a:ext cx="108" cy="1"/>
            </a:xfrm>
            <a:prstGeom prst="line">
              <a:avLst/>
            </a:prstGeom>
            <a:noFill/>
            <a:ln w="4">
              <a:solidFill>
                <a:srgbClr val="A040A0"/>
              </a:solidFill>
              <a:round/>
              <a:headEnd/>
              <a:tailEnd/>
            </a:ln>
          </p:spPr>
          <p:txBody>
            <a:bodyPr/>
            <a:lstStyle/>
            <a:p>
              <a:endParaRPr lang="en-US"/>
            </a:p>
          </p:txBody>
        </p:sp>
        <p:sp>
          <p:nvSpPr>
            <p:cNvPr id="15755" name="Freeform 282"/>
            <p:cNvSpPr>
              <a:spLocks/>
            </p:cNvSpPr>
            <p:nvPr/>
          </p:nvSpPr>
          <p:spPr bwMode="auto">
            <a:xfrm>
              <a:off x="5466" y="3049"/>
              <a:ext cx="25" cy="28"/>
            </a:xfrm>
            <a:custGeom>
              <a:avLst/>
              <a:gdLst>
                <a:gd name="T0" fmla="*/ 12 w 25"/>
                <a:gd name="T1" fmla="*/ 0 h 28"/>
                <a:gd name="T2" fmla="*/ 25 w 25"/>
                <a:gd name="T3" fmla="*/ 28 h 28"/>
                <a:gd name="T4" fmla="*/ 0 w 25"/>
                <a:gd name="T5" fmla="*/ 28 h 28"/>
                <a:gd name="T6" fmla="*/ 12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2" y="0"/>
                  </a:moveTo>
                  <a:lnTo>
                    <a:pt x="25" y="28"/>
                  </a:lnTo>
                  <a:lnTo>
                    <a:pt x="0" y="28"/>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756" name="Rectangle 283"/>
            <p:cNvSpPr>
              <a:spLocks noChangeArrowheads="1"/>
            </p:cNvSpPr>
            <p:nvPr/>
          </p:nvSpPr>
          <p:spPr bwMode="auto">
            <a:xfrm>
              <a:off x="5541" y="3035"/>
              <a:ext cx="43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Risk Appetite - Asset Share</a:t>
              </a:r>
              <a:endParaRPr lang="en-US" dirty="0"/>
            </a:p>
          </p:txBody>
        </p:sp>
        <p:sp>
          <p:nvSpPr>
            <p:cNvPr id="15757" name="Rectangle 284"/>
            <p:cNvSpPr>
              <a:spLocks noChangeArrowheads="1"/>
            </p:cNvSpPr>
            <p:nvPr/>
          </p:nvSpPr>
          <p:spPr bwMode="auto">
            <a:xfrm>
              <a:off x="5541" y="3087"/>
              <a:ext cx="350"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Volatility contribution -</a:t>
              </a:r>
              <a:endParaRPr lang="en-US" dirty="0"/>
            </a:p>
          </p:txBody>
        </p:sp>
        <p:sp>
          <p:nvSpPr>
            <p:cNvPr id="15758" name="Rectangle 285"/>
            <p:cNvSpPr>
              <a:spLocks noChangeArrowheads="1"/>
            </p:cNvSpPr>
            <p:nvPr/>
          </p:nvSpPr>
          <p:spPr bwMode="auto">
            <a:xfrm>
              <a:off x="5541" y="3138"/>
              <a:ext cx="27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Diversified - High</a:t>
              </a:r>
              <a:endParaRPr lang="en-US" dirty="0"/>
            </a:p>
          </p:txBody>
        </p:sp>
        <p:sp>
          <p:nvSpPr>
            <p:cNvPr id="15759" name="Rectangle 286"/>
            <p:cNvSpPr>
              <a:spLocks noChangeArrowheads="1"/>
            </p:cNvSpPr>
            <p:nvPr/>
          </p:nvSpPr>
          <p:spPr bwMode="auto">
            <a:xfrm>
              <a:off x="4042" y="2313"/>
              <a:ext cx="2004" cy="1212"/>
            </a:xfrm>
            <a:prstGeom prst="rect">
              <a:avLst/>
            </a:prstGeom>
            <a:noFill/>
            <a:ln w="4">
              <a:solidFill>
                <a:srgbClr val="000000"/>
              </a:solidFill>
              <a:miter lim="800000"/>
              <a:headEnd/>
              <a:tailEnd/>
            </a:ln>
          </p:spPr>
          <p:txBody>
            <a:bodyPr/>
            <a:lstStyle/>
            <a:p>
              <a:endParaRPr lang="en-US"/>
            </a:p>
          </p:txBody>
        </p:sp>
      </p:grpSp>
      <p:grpSp>
        <p:nvGrpSpPr>
          <p:cNvPr id="5" name="Group 289"/>
          <p:cNvGrpSpPr>
            <a:grpSpLocks noChangeAspect="1"/>
          </p:cNvGrpSpPr>
          <p:nvPr/>
        </p:nvGrpSpPr>
        <p:grpSpPr bwMode="auto">
          <a:xfrm>
            <a:off x="5806447" y="1434060"/>
            <a:ext cx="2924868" cy="1742159"/>
            <a:chOff x="1832" y="1070"/>
            <a:chExt cx="2027" cy="1244"/>
          </a:xfrm>
        </p:grpSpPr>
        <p:sp>
          <p:nvSpPr>
            <p:cNvPr id="15574" name="AutoShape 288"/>
            <p:cNvSpPr>
              <a:spLocks noChangeAspect="1" noChangeArrowheads="1" noTextEdit="1"/>
            </p:cNvSpPr>
            <p:nvPr/>
          </p:nvSpPr>
          <p:spPr bwMode="auto">
            <a:xfrm>
              <a:off x="1832" y="1070"/>
              <a:ext cx="2027" cy="1244"/>
            </a:xfrm>
            <a:prstGeom prst="rect">
              <a:avLst/>
            </a:prstGeom>
            <a:noFill/>
            <a:ln w="9525">
              <a:noFill/>
              <a:miter lim="800000"/>
              <a:headEnd/>
              <a:tailEnd/>
            </a:ln>
          </p:spPr>
          <p:txBody>
            <a:bodyPr/>
            <a:lstStyle/>
            <a:p>
              <a:endParaRPr lang="en-US"/>
            </a:p>
          </p:txBody>
        </p:sp>
        <p:sp>
          <p:nvSpPr>
            <p:cNvPr id="15575" name="Rectangle 290"/>
            <p:cNvSpPr>
              <a:spLocks noChangeArrowheads="1"/>
            </p:cNvSpPr>
            <p:nvPr/>
          </p:nvSpPr>
          <p:spPr bwMode="auto">
            <a:xfrm>
              <a:off x="1853" y="1093"/>
              <a:ext cx="1981" cy="1198"/>
            </a:xfrm>
            <a:prstGeom prst="rect">
              <a:avLst/>
            </a:prstGeom>
            <a:solidFill>
              <a:srgbClr val="FFFFFF"/>
            </a:solidFill>
            <a:ln w="0">
              <a:solidFill>
                <a:srgbClr val="000000"/>
              </a:solidFill>
              <a:miter lim="800000"/>
              <a:headEnd/>
              <a:tailEnd/>
            </a:ln>
          </p:spPr>
          <p:txBody>
            <a:bodyPr/>
            <a:lstStyle/>
            <a:p>
              <a:endParaRPr lang="en-US"/>
            </a:p>
          </p:txBody>
        </p:sp>
        <p:sp>
          <p:nvSpPr>
            <p:cNvPr id="15576" name="Rectangle 291"/>
            <p:cNvSpPr>
              <a:spLocks noChangeArrowheads="1"/>
            </p:cNvSpPr>
            <p:nvPr/>
          </p:nvSpPr>
          <p:spPr bwMode="auto">
            <a:xfrm>
              <a:off x="1985" y="1406"/>
              <a:ext cx="1118" cy="572"/>
            </a:xfrm>
            <a:prstGeom prst="rect">
              <a:avLst/>
            </a:prstGeom>
            <a:solidFill>
              <a:srgbClr val="DED3B6"/>
            </a:solidFill>
            <a:ln w="9525">
              <a:noFill/>
              <a:miter lim="800000"/>
              <a:headEnd/>
              <a:tailEnd/>
            </a:ln>
          </p:spPr>
          <p:txBody>
            <a:bodyPr/>
            <a:lstStyle/>
            <a:p>
              <a:endParaRPr lang="en-US"/>
            </a:p>
          </p:txBody>
        </p:sp>
        <p:sp>
          <p:nvSpPr>
            <p:cNvPr id="15577" name="Line 292"/>
            <p:cNvSpPr>
              <a:spLocks noChangeShapeType="1"/>
            </p:cNvSpPr>
            <p:nvPr/>
          </p:nvSpPr>
          <p:spPr bwMode="auto">
            <a:xfrm>
              <a:off x="1985" y="1908"/>
              <a:ext cx="1118" cy="1"/>
            </a:xfrm>
            <a:prstGeom prst="line">
              <a:avLst/>
            </a:prstGeom>
            <a:noFill/>
            <a:ln w="0">
              <a:solidFill>
                <a:srgbClr val="000000"/>
              </a:solidFill>
              <a:round/>
              <a:headEnd/>
              <a:tailEnd/>
            </a:ln>
          </p:spPr>
          <p:txBody>
            <a:bodyPr/>
            <a:lstStyle/>
            <a:p>
              <a:endParaRPr lang="en-US"/>
            </a:p>
          </p:txBody>
        </p:sp>
        <p:sp>
          <p:nvSpPr>
            <p:cNvPr id="15578" name="Line 293"/>
            <p:cNvSpPr>
              <a:spLocks noChangeShapeType="1"/>
            </p:cNvSpPr>
            <p:nvPr/>
          </p:nvSpPr>
          <p:spPr bwMode="auto">
            <a:xfrm>
              <a:off x="1985" y="1835"/>
              <a:ext cx="1118" cy="1"/>
            </a:xfrm>
            <a:prstGeom prst="line">
              <a:avLst/>
            </a:prstGeom>
            <a:noFill/>
            <a:ln w="0">
              <a:solidFill>
                <a:srgbClr val="000000"/>
              </a:solidFill>
              <a:round/>
              <a:headEnd/>
              <a:tailEnd/>
            </a:ln>
          </p:spPr>
          <p:txBody>
            <a:bodyPr/>
            <a:lstStyle/>
            <a:p>
              <a:endParaRPr lang="en-US"/>
            </a:p>
          </p:txBody>
        </p:sp>
        <p:sp>
          <p:nvSpPr>
            <p:cNvPr id="15579" name="Line 294"/>
            <p:cNvSpPr>
              <a:spLocks noChangeShapeType="1"/>
            </p:cNvSpPr>
            <p:nvPr/>
          </p:nvSpPr>
          <p:spPr bwMode="auto">
            <a:xfrm>
              <a:off x="1985" y="1766"/>
              <a:ext cx="1118" cy="1"/>
            </a:xfrm>
            <a:prstGeom prst="line">
              <a:avLst/>
            </a:prstGeom>
            <a:noFill/>
            <a:ln w="0">
              <a:solidFill>
                <a:srgbClr val="000000"/>
              </a:solidFill>
              <a:round/>
              <a:headEnd/>
              <a:tailEnd/>
            </a:ln>
          </p:spPr>
          <p:txBody>
            <a:bodyPr/>
            <a:lstStyle/>
            <a:p>
              <a:endParaRPr lang="en-US"/>
            </a:p>
          </p:txBody>
        </p:sp>
        <p:sp>
          <p:nvSpPr>
            <p:cNvPr id="15580" name="Line 295"/>
            <p:cNvSpPr>
              <a:spLocks noChangeShapeType="1"/>
            </p:cNvSpPr>
            <p:nvPr/>
          </p:nvSpPr>
          <p:spPr bwMode="auto">
            <a:xfrm>
              <a:off x="1985" y="1692"/>
              <a:ext cx="1118" cy="1"/>
            </a:xfrm>
            <a:prstGeom prst="line">
              <a:avLst/>
            </a:prstGeom>
            <a:noFill/>
            <a:ln w="0">
              <a:solidFill>
                <a:srgbClr val="000000"/>
              </a:solidFill>
              <a:round/>
              <a:headEnd/>
              <a:tailEnd/>
            </a:ln>
          </p:spPr>
          <p:txBody>
            <a:bodyPr/>
            <a:lstStyle/>
            <a:p>
              <a:endParaRPr lang="en-US"/>
            </a:p>
          </p:txBody>
        </p:sp>
        <p:sp>
          <p:nvSpPr>
            <p:cNvPr id="15581" name="Line 296"/>
            <p:cNvSpPr>
              <a:spLocks noChangeShapeType="1"/>
            </p:cNvSpPr>
            <p:nvPr/>
          </p:nvSpPr>
          <p:spPr bwMode="auto">
            <a:xfrm>
              <a:off x="1985" y="1623"/>
              <a:ext cx="1118" cy="1"/>
            </a:xfrm>
            <a:prstGeom prst="line">
              <a:avLst/>
            </a:prstGeom>
            <a:noFill/>
            <a:ln w="0">
              <a:solidFill>
                <a:srgbClr val="000000"/>
              </a:solidFill>
              <a:round/>
              <a:headEnd/>
              <a:tailEnd/>
            </a:ln>
          </p:spPr>
          <p:txBody>
            <a:bodyPr/>
            <a:lstStyle/>
            <a:p>
              <a:endParaRPr lang="en-US"/>
            </a:p>
          </p:txBody>
        </p:sp>
        <p:sp>
          <p:nvSpPr>
            <p:cNvPr id="15582" name="Line 297"/>
            <p:cNvSpPr>
              <a:spLocks noChangeShapeType="1"/>
            </p:cNvSpPr>
            <p:nvPr/>
          </p:nvSpPr>
          <p:spPr bwMode="auto">
            <a:xfrm>
              <a:off x="1985" y="1549"/>
              <a:ext cx="1118" cy="1"/>
            </a:xfrm>
            <a:prstGeom prst="line">
              <a:avLst/>
            </a:prstGeom>
            <a:noFill/>
            <a:ln w="0">
              <a:solidFill>
                <a:srgbClr val="000000"/>
              </a:solidFill>
              <a:round/>
              <a:headEnd/>
              <a:tailEnd/>
            </a:ln>
          </p:spPr>
          <p:txBody>
            <a:bodyPr/>
            <a:lstStyle/>
            <a:p>
              <a:endParaRPr lang="en-US"/>
            </a:p>
          </p:txBody>
        </p:sp>
        <p:sp>
          <p:nvSpPr>
            <p:cNvPr id="15583" name="Line 298"/>
            <p:cNvSpPr>
              <a:spLocks noChangeShapeType="1"/>
            </p:cNvSpPr>
            <p:nvPr/>
          </p:nvSpPr>
          <p:spPr bwMode="auto">
            <a:xfrm>
              <a:off x="1985" y="1480"/>
              <a:ext cx="1118" cy="1"/>
            </a:xfrm>
            <a:prstGeom prst="line">
              <a:avLst/>
            </a:prstGeom>
            <a:noFill/>
            <a:ln w="0">
              <a:solidFill>
                <a:srgbClr val="000000"/>
              </a:solidFill>
              <a:round/>
              <a:headEnd/>
              <a:tailEnd/>
            </a:ln>
          </p:spPr>
          <p:txBody>
            <a:bodyPr/>
            <a:lstStyle/>
            <a:p>
              <a:endParaRPr lang="en-US"/>
            </a:p>
          </p:txBody>
        </p:sp>
        <p:sp>
          <p:nvSpPr>
            <p:cNvPr id="15584" name="Line 299"/>
            <p:cNvSpPr>
              <a:spLocks noChangeShapeType="1"/>
            </p:cNvSpPr>
            <p:nvPr/>
          </p:nvSpPr>
          <p:spPr bwMode="auto">
            <a:xfrm>
              <a:off x="1985" y="1406"/>
              <a:ext cx="1118" cy="1"/>
            </a:xfrm>
            <a:prstGeom prst="line">
              <a:avLst/>
            </a:prstGeom>
            <a:noFill/>
            <a:ln w="0">
              <a:solidFill>
                <a:srgbClr val="000000"/>
              </a:solidFill>
              <a:round/>
              <a:headEnd/>
              <a:tailEnd/>
            </a:ln>
          </p:spPr>
          <p:txBody>
            <a:bodyPr/>
            <a:lstStyle/>
            <a:p>
              <a:endParaRPr lang="en-US"/>
            </a:p>
          </p:txBody>
        </p:sp>
        <p:sp>
          <p:nvSpPr>
            <p:cNvPr id="15585" name="Rectangle 300"/>
            <p:cNvSpPr>
              <a:spLocks noChangeArrowheads="1"/>
            </p:cNvSpPr>
            <p:nvPr/>
          </p:nvSpPr>
          <p:spPr bwMode="auto">
            <a:xfrm>
              <a:off x="1985" y="1406"/>
              <a:ext cx="1118" cy="572"/>
            </a:xfrm>
            <a:prstGeom prst="rect">
              <a:avLst/>
            </a:prstGeom>
            <a:solidFill>
              <a:schemeClr val="bg1"/>
            </a:solidFill>
            <a:ln w="4">
              <a:solidFill>
                <a:srgbClr val="808080"/>
              </a:solidFill>
              <a:miter lim="800000"/>
              <a:headEnd/>
              <a:tailEnd/>
            </a:ln>
          </p:spPr>
          <p:txBody>
            <a:bodyPr/>
            <a:lstStyle/>
            <a:p>
              <a:endParaRPr lang="en-US"/>
            </a:p>
          </p:txBody>
        </p:sp>
        <p:sp>
          <p:nvSpPr>
            <p:cNvPr id="15586" name="Rectangle 301"/>
            <p:cNvSpPr>
              <a:spLocks noChangeArrowheads="1"/>
            </p:cNvSpPr>
            <p:nvPr/>
          </p:nvSpPr>
          <p:spPr bwMode="auto">
            <a:xfrm>
              <a:off x="2038" y="1715"/>
              <a:ext cx="75" cy="263"/>
            </a:xfrm>
            <a:prstGeom prst="rect">
              <a:avLst/>
            </a:prstGeom>
            <a:solidFill>
              <a:srgbClr val="000599"/>
            </a:solidFill>
            <a:ln w="4">
              <a:solidFill>
                <a:srgbClr val="000000"/>
              </a:solidFill>
              <a:miter lim="800000"/>
              <a:headEnd/>
              <a:tailEnd/>
            </a:ln>
          </p:spPr>
          <p:txBody>
            <a:bodyPr/>
            <a:lstStyle/>
            <a:p>
              <a:endParaRPr lang="en-US"/>
            </a:p>
          </p:txBody>
        </p:sp>
        <p:sp>
          <p:nvSpPr>
            <p:cNvPr id="15587" name="Rectangle 302"/>
            <p:cNvSpPr>
              <a:spLocks noChangeArrowheads="1"/>
            </p:cNvSpPr>
            <p:nvPr/>
          </p:nvSpPr>
          <p:spPr bwMode="auto">
            <a:xfrm>
              <a:off x="2224" y="1641"/>
              <a:ext cx="74" cy="337"/>
            </a:xfrm>
            <a:prstGeom prst="rect">
              <a:avLst/>
            </a:prstGeom>
            <a:solidFill>
              <a:srgbClr val="000599"/>
            </a:solidFill>
            <a:ln w="4">
              <a:solidFill>
                <a:srgbClr val="000000"/>
              </a:solidFill>
              <a:miter lim="800000"/>
              <a:headEnd/>
              <a:tailEnd/>
            </a:ln>
          </p:spPr>
          <p:txBody>
            <a:bodyPr/>
            <a:lstStyle/>
            <a:p>
              <a:endParaRPr lang="en-US"/>
            </a:p>
          </p:txBody>
        </p:sp>
        <p:sp>
          <p:nvSpPr>
            <p:cNvPr id="15588" name="Rectangle 303"/>
            <p:cNvSpPr>
              <a:spLocks noChangeArrowheads="1"/>
            </p:cNvSpPr>
            <p:nvPr/>
          </p:nvSpPr>
          <p:spPr bwMode="auto">
            <a:xfrm>
              <a:off x="2410" y="1835"/>
              <a:ext cx="78" cy="143"/>
            </a:xfrm>
            <a:prstGeom prst="rect">
              <a:avLst/>
            </a:prstGeom>
            <a:solidFill>
              <a:srgbClr val="000599"/>
            </a:solidFill>
            <a:ln w="4">
              <a:solidFill>
                <a:srgbClr val="000000"/>
              </a:solidFill>
              <a:miter lim="800000"/>
              <a:headEnd/>
              <a:tailEnd/>
            </a:ln>
          </p:spPr>
          <p:txBody>
            <a:bodyPr/>
            <a:lstStyle/>
            <a:p>
              <a:endParaRPr lang="en-US"/>
            </a:p>
          </p:txBody>
        </p:sp>
        <p:sp>
          <p:nvSpPr>
            <p:cNvPr id="15589" name="Rectangle 304"/>
            <p:cNvSpPr>
              <a:spLocks noChangeArrowheads="1"/>
            </p:cNvSpPr>
            <p:nvPr/>
          </p:nvSpPr>
          <p:spPr bwMode="auto">
            <a:xfrm>
              <a:off x="2600" y="1549"/>
              <a:ext cx="74" cy="431"/>
            </a:xfrm>
            <a:prstGeom prst="rect">
              <a:avLst/>
            </a:prstGeom>
            <a:solidFill>
              <a:srgbClr val="000599"/>
            </a:solidFill>
            <a:ln w="4">
              <a:solidFill>
                <a:srgbClr val="000000"/>
              </a:solidFill>
              <a:miter lim="800000"/>
              <a:headEnd/>
              <a:tailEnd/>
            </a:ln>
          </p:spPr>
          <p:txBody>
            <a:bodyPr/>
            <a:lstStyle/>
            <a:p>
              <a:endParaRPr lang="en-US"/>
            </a:p>
          </p:txBody>
        </p:sp>
        <p:sp>
          <p:nvSpPr>
            <p:cNvPr id="15590" name="Rectangle 305"/>
            <p:cNvSpPr>
              <a:spLocks noChangeArrowheads="1"/>
            </p:cNvSpPr>
            <p:nvPr/>
          </p:nvSpPr>
          <p:spPr bwMode="auto">
            <a:xfrm>
              <a:off x="2786" y="1761"/>
              <a:ext cx="74" cy="217"/>
            </a:xfrm>
            <a:prstGeom prst="rect">
              <a:avLst/>
            </a:prstGeom>
            <a:solidFill>
              <a:srgbClr val="000599"/>
            </a:solidFill>
            <a:ln w="4">
              <a:solidFill>
                <a:srgbClr val="000000"/>
              </a:solidFill>
              <a:miter lim="800000"/>
              <a:headEnd/>
              <a:tailEnd/>
            </a:ln>
          </p:spPr>
          <p:txBody>
            <a:bodyPr/>
            <a:lstStyle/>
            <a:p>
              <a:endParaRPr lang="en-US"/>
            </a:p>
          </p:txBody>
        </p:sp>
        <p:sp>
          <p:nvSpPr>
            <p:cNvPr id="15591" name="Rectangle 306"/>
            <p:cNvSpPr>
              <a:spLocks noChangeArrowheads="1"/>
            </p:cNvSpPr>
            <p:nvPr/>
          </p:nvSpPr>
          <p:spPr bwMode="auto">
            <a:xfrm>
              <a:off x="2971" y="1761"/>
              <a:ext cx="75" cy="217"/>
            </a:xfrm>
            <a:prstGeom prst="rect">
              <a:avLst/>
            </a:prstGeom>
            <a:solidFill>
              <a:srgbClr val="000599"/>
            </a:solidFill>
            <a:ln w="4">
              <a:solidFill>
                <a:srgbClr val="000000"/>
              </a:solidFill>
              <a:miter lim="800000"/>
              <a:headEnd/>
              <a:tailEnd/>
            </a:ln>
          </p:spPr>
          <p:txBody>
            <a:bodyPr/>
            <a:lstStyle/>
            <a:p>
              <a:endParaRPr lang="en-US"/>
            </a:p>
          </p:txBody>
        </p:sp>
        <p:sp>
          <p:nvSpPr>
            <p:cNvPr id="15592" name="Line 307"/>
            <p:cNvSpPr>
              <a:spLocks noChangeShapeType="1"/>
            </p:cNvSpPr>
            <p:nvPr/>
          </p:nvSpPr>
          <p:spPr bwMode="auto">
            <a:xfrm>
              <a:off x="1985" y="1406"/>
              <a:ext cx="1" cy="572"/>
            </a:xfrm>
            <a:prstGeom prst="line">
              <a:avLst/>
            </a:prstGeom>
            <a:noFill/>
            <a:ln w="0">
              <a:solidFill>
                <a:srgbClr val="000000"/>
              </a:solidFill>
              <a:round/>
              <a:headEnd/>
              <a:tailEnd/>
            </a:ln>
          </p:spPr>
          <p:txBody>
            <a:bodyPr/>
            <a:lstStyle/>
            <a:p>
              <a:endParaRPr lang="en-US"/>
            </a:p>
          </p:txBody>
        </p:sp>
        <p:sp>
          <p:nvSpPr>
            <p:cNvPr id="15593" name="Line 308"/>
            <p:cNvSpPr>
              <a:spLocks noChangeShapeType="1"/>
            </p:cNvSpPr>
            <p:nvPr/>
          </p:nvSpPr>
          <p:spPr bwMode="auto">
            <a:xfrm>
              <a:off x="1972" y="1978"/>
              <a:ext cx="13" cy="1"/>
            </a:xfrm>
            <a:prstGeom prst="line">
              <a:avLst/>
            </a:prstGeom>
            <a:noFill/>
            <a:ln w="0">
              <a:solidFill>
                <a:srgbClr val="000000"/>
              </a:solidFill>
              <a:round/>
              <a:headEnd/>
              <a:tailEnd/>
            </a:ln>
          </p:spPr>
          <p:txBody>
            <a:bodyPr/>
            <a:lstStyle/>
            <a:p>
              <a:endParaRPr lang="en-US"/>
            </a:p>
          </p:txBody>
        </p:sp>
        <p:sp>
          <p:nvSpPr>
            <p:cNvPr id="15594" name="Line 309"/>
            <p:cNvSpPr>
              <a:spLocks noChangeShapeType="1"/>
            </p:cNvSpPr>
            <p:nvPr/>
          </p:nvSpPr>
          <p:spPr bwMode="auto">
            <a:xfrm>
              <a:off x="1972" y="1908"/>
              <a:ext cx="13" cy="1"/>
            </a:xfrm>
            <a:prstGeom prst="line">
              <a:avLst/>
            </a:prstGeom>
            <a:noFill/>
            <a:ln w="0">
              <a:solidFill>
                <a:srgbClr val="000000"/>
              </a:solidFill>
              <a:round/>
              <a:headEnd/>
              <a:tailEnd/>
            </a:ln>
          </p:spPr>
          <p:txBody>
            <a:bodyPr/>
            <a:lstStyle/>
            <a:p>
              <a:endParaRPr lang="en-US"/>
            </a:p>
          </p:txBody>
        </p:sp>
        <p:sp>
          <p:nvSpPr>
            <p:cNvPr id="15595" name="Line 310"/>
            <p:cNvSpPr>
              <a:spLocks noChangeShapeType="1"/>
            </p:cNvSpPr>
            <p:nvPr/>
          </p:nvSpPr>
          <p:spPr bwMode="auto">
            <a:xfrm>
              <a:off x="1972" y="1835"/>
              <a:ext cx="13" cy="1"/>
            </a:xfrm>
            <a:prstGeom prst="line">
              <a:avLst/>
            </a:prstGeom>
            <a:noFill/>
            <a:ln w="0">
              <a:solidFill>
                <a:srgbClr val="000000"/>
              </a:solidFill>
              <a:round/>
              <a:headEnd/>
              <a:tailEnd/>
            </a:ln>
          </p:spPr>
          <p:txBody>
            <a:bodyPr/>
            <a:lstStyle/>
            <a:p>
              <a:endParaRPr lang="en-US"/>
            </a:p>
          </p:txBody>
        </p:sp>
        <p:sp>
          <p:nvSpPr>
            <p:cNvPr id="15596" name="Line 311"/>
            <p:cNvSpPr>
              <a:spLocks noChangeShapeType="1"/>
            </p:cNvSpPr>
            <p:nvPr/>
          </p:nvSpPr>
          <p:spPr bwMode="auto">
            <a:xfrm>
              <a:off x="1972" y="1766"/>
              <a:ext cx="13" cy="1"/>
            </a:xfrm>
            <a:prstGeom prst="line">
              <a:avLst/>
            </a:prstGeom>
            <a:noFill/>
            <a:ln w="0">
              <a:solidFill>
                <a:srgbClr val="000000"/>
              </a:solidFill>
              <a:round/>
              <a:headEnd/>
              <a:tailEnd/>
            </a:ln>
          </p:spPr>
          <p:txBody>
            <a:bodyPr/>
            <a:lstStyle/>
            <a:p>
              <a:endParaRPr lang="en-US"/>
            </a:p>
          </p:txBody>
        </p:sp>
        <p:sp>
          <p:nvSpPr>
            <p:cNvPr id="15597" name="Line 312"/>
            <p:cNvSpPr>
              <a:spLocks noChangeShapeType="1"/>
            </p:cNvSpPr>
            <p:nvPr/>
          </p:nvSpPr>
          <p:spPr bwMode="auto">
            <a:xfrm>
              <a:off x="1972" y="1692"/>
              <a:ext cx="13" cy="1"/>
            </a:xfrm>
            <a:prstGeom prst="line">
              <a:avLst/>
            </a:prstGeom>
            <a:noFill/>
            <a:ln w="0">
              <a:solidFill>
                <a:srgbClr val="000000"/>
              </a:solidFill>
              <a:round/>
              <a:headEnd/>
              <a:tailEnd/>
            </a:ln>
          </p:spPr>
          <p:txBody>
            <a:bodyPr/>
            <a:lstStyle/>
            <a:p>
              <a:endParaRPr lang="en-US"/>
            </a:p>
          </p:txBody>
        </p:sp>
        <p:sp>
          <p:nvSpPr>
            <p:cNvPr id="15598" name="Line 313"/>
            <p:cNvSpPr>
              <a:spLocks noChangeShapeType="1"/>
            </p:cNvSpPr>
            <p:nvPr/>
          </p:nvSpPr>
          <p:spPr bwMode="auto">
            <a:xfrm>
              <a:off x="1972" y="1623"/>
              <a:ext cx="13" cy="1"/>
            </a:xfrm>
            <a:prstGeom prst="line">
              <a:avLst/>
            </a:prstGeom>
            <a:noFill/>
            <a:ln w="0">
              <a:solidFill>
                <a:srgbClr val="000000"/>
              </a:solidFill>
              <a:round/>
              <a:headEnd/>
              <a:tailEnd/>
            </a:ln>
          </p:spPr>
          <p:txBody>
            <a:bodyPr/>
            <a:lstStyle/>
            <a:p>
              <a:endParaRPr lang="en-US"/>
            </a:p>
          </p:txBody>
        </p:sp>
        <p:sp>
          <p:nvSpPr>
            <p:cNvPr id="15599" name="Line 314"/>
            <p:cNvSpPr>
              <a:spLocks noChangeShapeType="1"/>
            </p:cNvSpPr>
            <p:nvPr/>
          </p:nvSpPr>
          <p:spPr bwMode="auto">
            <a:xfrm>
              <a:off x="1972" y="1549"/>
              <a:ext cx="13" cy="1"/>
            </a:xfrm>
            <a:prstGeom prst="line">
              <a:avLst/>
            </a:prstGeom>
            <a:noFill/>
            <a:ln w="0">
              <a:solidFill>
                <a:srgbClr val="000000"/>
              </a:solidFill>
              <a:round/>
              <a:headEnd/>
              <a:tailEnd/>
            </a:ln>
          </p:spPr>
          <p:txBody>
            <a:bodyPr/>
            <a:lstStyle/>
            <a:p>
              <a:endParaRPr lang="en-US"/>
            </a:p>
          </p:txBody>
        </p:sp>
        <p:sp>
          <p:nvSpPr>
            <p:cNvPr id="15600" name="Line 315"/>
            <p:cNvSpPr>
              <a:spLocks noChangeShapeType="1"/>
            </p:cNvSpPr>
            <p:nvPr/>
          </p:nvSpPr>
          <p:spPr bwMode="auto">
            <a:xfrm>
              <a:off x="1972" y="1480"/>
              <a:ext cx="13" cy="1"/>
            </a:xfrm>
            <a:prstGeom prst="line">
              <a:avLst/>
            </a:prstGeom>
            <a:noFill/>
            <a:ln w="0">
              <a:solidFill>
                <a:srgbClr val="000000"/>
              </a:solidFill>
              <a:round/>
              <a:headEnd/>
              <a:tailEnd/>
            </a:ln>
          </p:spPr>
          <p:txBody>
            <a:bodyPr/>
            <a:lstStyle/>
            <a:p>
              <a:endParaRPr lang="en-US"/>
            </a:p>
          </p:txBody>
        </p:sp>
        <p:sp>
          <p:nvSpPr>
            <p:cNvPr id="15601" name="Line 316"/>
            <p:cNvSpPr>
              <a:spLocks noChangeShapeType="1"/>
            </p:cNvSpPr>
            <p:nvPr/>
          </p:nvSpPr>
          <p:spPr bwMode="auto">
            <a:xfrm>
              <a:off x="1972" y="1406"/>
              <a:ext cx="13" cy="1"/>
            </a:xfrm>
            <a:prstGeom prst="line">
              <a:avLst/>
            </a:prstGeom>
            <a:noFill/>
            <a:ln w="0">
              <a:solidFill>
                <a:srgbClr val="000000"/>
              </a:solidFill>
              <a:round/>
              <a:headEnd/>
              <a:tailEnd/>
            </a:ln>
          </p:spPr>
          <p:txBody>
            <a:bodyPr/>
            <a:lstStyle/>
            <a:p>
              <a:endParaRPr lang="en-US"/>
            </a:p>
          </p:txBody>
        </p:sp>
        <p:sp>
          <p:nvSpPr>
            <p:cNvPr id="15602" name="Line 317"/>
            <p:cNvSpPr>
              <a:spLocks noChangeShapeType="1"/>
            </p:cNvSpPr>
            <p:nvPr/>
          </p:nvSpPr>
          <p:spPr bwMode="auto">
            <a:xfrm>
              <a:off x="1985" y="1978"/>
              <a:ext cx="1118" cy="1"/>
            </a:xfrm>
            <a:prstGeom prst="line">
              <a:avLst/>
            </a:prstGeom>
            <a:noFill/>
            <a:ln w="0">
              <a:solidFill>
                <a:srgbClr val="000000"/>
              </a:solidFill>
              <a:round/>
              <a:headEnd/>
              <a:tailEnd/>
            </a:ln>
          </p:spPr>
          <p:txBody>
            <a:bodyPr/>
            <a:lstStyle/>
            <a:p>
              <a:endParaRPr lang="en-US"/>
            </a:p>
          </p:txBody>
        </p:sp>
        <p:sp>
          <p:nvSpPr>
            <p:cNvPr id="15603" name="Line 318"/>
            <p:cNvSpPr>
              <a:spLocks noChangeShapeType="1"/>
            </p:cNvSpPr>
            <p:nvPr/>
          </p:nvSpPr>
          <p:spPr bwMode="auto">
            <a:xfrm flipV="1">
              <a:off x="1985" y="1978"/>
              <a:ext cx="1" cy="9"/>
            </a:xfrm>
            <a:prstGeom prst="line">
              <a:avLst/>
            </a:prstGeom>
            <a:noFill/>
            <a:ln w="0">
              <a:solidFill>
                <a:srgbClr val="000000"/>
              </a:solidFill>
              <a:round/>
              <a:headEnd/>
              <a:tailEnd/>
            </a:ln>
          </p:spPr>
          <p:txBody>
            <a:bodyPr/>
            <a:lstStyle/>
            <a:p>
              <a:endParaRPr lang="en-US"/>
            </a:p>
          </p:txBody>
        </p:sp>
        <p:sp>
          <p:nvSpPr>
            <p:cNvPr id="15604" name="Line 319"/>
            <p:cNvSpPr>
              <a:spLocks noChangeShapeType="1"/>
            </p:cNvSpPr>
            <p:nvPr/>
          </p:nvSpPr>
          <p:spPr bwMode="auto">
            <a:xfrm flipV="1">
              <a:off x="2171" y="1978"/>
              <a:ext cx="1" cy="9"/>
            </a:xfrm>
            <a:prstGeom prst="line">
              <a:avLst/>
            </a:prstGeom>
            <a:noFill/>
            <a:ln w="0">
              <a:solidFill>
                <a:srgbClr val="000000"/>
              </a:solidFill>
              <a:round/>
              <a:headEnd/>
              <a:tailEnd/>
            </a:ln>
          </p:spPr>
          <p:txBody>
            <a:bodyPr/>
            <a:lstStyle/>
            <a:p>
              <a:endParaRPr lang="en-US"/>
            </a:p>
          </p:txBody>
        </p:sp>
        <p:sp>
          <p:nvSpPr>
            <p:cNvPr id="15605" name="Line 320"/>
            <p:cNvSpPr>
              <a:spLocks noChangeShapeType="1"/>
            </p:cNvSpPr>
            <p:nvPr/>
          </p:nvSpPr>
          <p:spPr bwMode="auto">
            <a:xfrm flipV="1">
              <a:off x="2356" y="1978"/>
              <a:ext cx="1" cy="9"/>
            </a:xfrm>
            <a:prstGeom prst="line">
              <a:avLst/>
            </a:prstGeom>
            <a:noFill/>
            <a:ln w="0">
              <a:solidFill>
                <a:srgbClr val="000000"/>
              </a:solidFill>
              <a:round/>
              <a:headEnd/>
              <a:tailEnd/>
            </a:ln>
          </p:spPr>
          <p:txBody>
            <a:bodyPr/>
            <a:lstStyle/>
            <a:p>
              <a:endParaRPr lang="en-US"/>
            </a:p>
          </p:txBody>
        </p:sp>
        <p:sp>
          <p:nvSpPr>
            <p:cNvPr id="15606" name="Line 321"/>
            <p:cNvSpPr>
              <a:spLocks noChangeShapeType="1"/>
            </p:cNvSpPr>
            <p:nvPr/>
          </p:nvSpPr>
          <p:spPr bwMode="auto">
            <a:xfrm flipV="1">
              <a:off x="2546" y="1978"/>
              <a:ext cx="1" cy="9"/>
            </a:xfrm>
            <a:prstGeom prst="line">
              <a:avLst/>
            </a:prstGeom>
            <a:noFill/>
            <a:ln w="0">
              <a:solidFill>
                <a:srgbClr val="000000"/>
              </a:solidFill>
              <a:round/>
              <a:headEnd/>
              <a:tailEnd/>
            </a:ln>
          </p:spPr>
          <p:txBody>
            <a:bodyPr/>
            <a:lstStyle/>
            <a:p>
              <a:endParaRPr lang="en-US"/>
            </a:p>
          </p:txBody>
        </p:sp>
        <p:sp>
          <p:nvSpPr>
            <p:cNvPr id="15607" name="Line 322"/>
            <p:cNvSpPr>
              <a:spLocks noChangeShapeType="1"/>
            </p:cNvSpPr>
            <p:nvPr/>
          </p:nvSpPr>
          <p:spPr bwMode="auto">
            <a:xfrm flipV="1">
              <a:off x="2732" y="1978"/>
              <a:ext cx="1" cy="9"/>
            </a:xfrm>
            <a:prstGeom prst="line">
              <a:avLst/>
            </a:prstGeom>
            <a:noFill/>
            <a:ln w="0">
              <a:solidFill>
                <a:srgbClr val="000000"/>
              </a:solidFill>
              <a:round/>
              <a:headEnd/>
              <a:tailEnd/>
            </a:ln>
          </p:spPr>
          <p:txBody>
            <a:bodyPr/>
            <a:lstStyle/>
            <a:p>
              <a:endParaRPr lang="en-US"/>
            </a:p>
          </p:txBody>
        </p:sp>
        <p:sp>
          <p:nvSpPr>
            <p:cNvPr id="15608" name="Line 323"/>
            <p:cNvSpPr>
              <a:spLocks noChangeShapeType="1"/>
            </p:cNvSpPr>
            <p:nvPr/>
          </p:nvSpPr>
          <p:spPr bwMode="auto">
            <a:xfrm flipV="1">
              <a:off x="2918" y="1978"/>
              <a:ext cx="1" cy="9"/>
            </a:xfrm>
            <a:prstGeom prst="line">
              <a:avLst/>
            </a:prstGeom>
            <a:noFill/>
            <a:ln w="0">
              <a:solidFill>
                <a:srgbClr val="000000"/>
              </a:solidFill>
              <a:round/>
              <a:headEnd/>
              <a:tailEnd/>
            </a:ln>
          </p:spPr>
          <p:txBody>
            <a:bodyPr/>
            <a:lstStyle/>
            <a:p>
              <a:endParaRPr lang="en-US"/>
            </a:p>
          </p:txBody>
        </p:sp>
        <p:sp>
          <p:nvSpPr>
            <p:cNvPr id="15609" name="Line 324"/>
            <p:cNvSpPr>
              <a:spLocks noChangeShapeType="1"/>
            </p:cNvSpPr>
            <p:nvPr/>
          </p:nvSpPr>
          <p:spPr bwMode="auto">
            <a:xfrm flipV="1">
              <a:off x="3103" y="1978"/>
              <a:ext cx="1" cy="9"/>
            </a:xfrm>
            <a:prstGeom prst="line">
              <a:avLst/>
            </a:prstGeom>
            <a:noFill/>
            <a:ln w="0">
              <a:solidFill>
                <a:srgbClr val="000000"/>
              </a:solidFill>
              <a:round/>
              <a:headEnd/>
              <a:tailEnd/>
            </a:ln>
          </p:spPr>
          <p:txBody>
            <a:bodyPr/>
            <a:lstStyle/>
            <a:p>
              <a:endParaRPr lang="en-US"/>
            </a:p>
          </p:txBody>
        </p:sp>
        <p:sp>
          <p:nvSpPr>
            <p:cNvPr id="15610" name="Freeform 325"/>
            <p:cNvSpPr>
              <a:spLocks/>
            </p:cNvSpPr>
            <p:nvPr/>
          </p:nvSpPr>
          <p:spPr bwMode="auto">
            <a:xfrm>
              <a:off x="2080" y="1766"/>
              <a:ext cx="929" cy="142"/>
            </a:xfrm>
            <a:custGeom>
              <a:avLst/>
              <a:gdLst>
                <a:gd name="T0" fmla="*/ 0 w 225"/>
                <a:gd name="T1" fmla="*/ 650 h 31"/>
                <a:gd name="T2" fmla="*/ 768 w 225"/>
                <a:gd name="T3" fmla="*/ 316 h 31"/>
                <a:gd name="T4" fmla="*/ 1536 w 225"/>
                <a:gd name="T5" fmla="*/ 650 h 31"/>
                <a:gd name="T6" fmla="*/ 2300 w 225"/>
                <a:gd name="T7" fmla="*/ 0 h 31"/>
                <a:gd name="T8" fmla="*/ 3068 w 225"/>
                <a:gd name="T9" fmla="*/ 316 h 31"/>
                <a:gd name="T10" fmla="*/ 3836 w 225"/>
                <a:gd name="T11" fmla="*/ 316 h 31"/>
                <a:gd name="T12" fmla="*/ 0 60000 65536"/>
                <a:gd name="T13" fmla="*/ 0 60000 65536"/>
                <a:gd name="T14" fmla="*/ 0 60000 65536"/>
                <a:gd name="T15" fmla="*/ 0 60000 65536"/>
                <a:gd name="T16" fmla="*/ 0 60000 65536"/>
                <a:gd name="T17" fmla="*/ 0 60000 65536"/>
                <a:gd name="T18" fmla="*/ 0 w 225"/>
                <a:gd name="T19" fmla="*/ 0 h 31"/>
                <a:gd name="T20" fmla="*/ 225 w 225"/>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225" h="31">
                  <a:moveTo>
                    <a:pt x="0" y="31"/>
                  </a:moveTo>
                  <a:lnTo>
                    <a:pt x="45" y="15"/>
                  </a:lnTo>
                  <a:lnTo>
                    <a:pt x="90" y="31"/>
                  </a:lnTo>
                  <a:lnTo>
                    <a:pt x="135" y="0"/>
                  </a:lnTo>
                  <a:lnTo>
                    <a:pt x="180" y="15"/>
                  </a:lnTo>
                  <a:lnTo>
                    <a:pt x="225" y="15"/>
                  </a:lnTo>
                </a:path>
              </a:pathLst>
            </a:custGeom>
            <a:noFill/>
            <a:ln w="4">
              <a:solidFill>
                <a:srgbClr val="8C8CFF"/>
              </a:solidFill>
              <a:prstDash val="solid"/>
              <a:round/>
              <a:headEnd/>
              <a:tailEnd/>
            </a:ln>
          </p:spPr>
          <p:txBody>
            <a:bodyPr/>
            <a:lstStyle/>
            <a:p>
              <a:endParaRPr lang="en-US"/>
            </a:p>
          </p:txBody>
        </p:sp>
        <p:sp>
          <p:nvSpPr>
            <p:cNvPr id="15611" name="Freeform 326"/>
            <p:cNvSpPr>
              <a:spLocks/>
            </p:cNvSpPr>
            <p:nvPr/>
          </p:nvSpPr>
          <p:spPr bwMode="auto">
            <a:xfrm>
              <a:off x="2080" y="1475"/>
              <a:ext cx="929" cy="217"/>
            </a:xfrm>
            <a:custGeom>
              <a:avLst/>
              <a:gdLst>
                <a:gd name="T0" fmla="*/ 0 w 225"/>
                <a:gd name="T1" fmla="*/ 342 h 47"/>
                <a:gd name="T2" fmla="*/ 768 w 225"/>
                <a:gd name="T3" fmla="*/ 683 h 47"/>
                <a:gd name="T4" fmla="*/ 1536 w 225"/>
                <a:gd name="T5" fmla="*/ 683 h 47"/>
                <a:gd name="T6" fmla="*/ 2300 w 225"/>
                <a:gd name="T7" fmla="*/ 0 h 47"/>
                <a:gd name="T8" fmla="*/ 3068 w 225"/>
                <a:gd name="T9" fmla="*/ 1002 h 47"/>
                <a:gd name="T10" fmla="*/ 3836 w 225"/>
                <a:gd name="T11" fmla="*/ 1002 h 47"/>
                <a:gd name="T12" fmla="*/ 0 60000 65536"/>
                <a:gd name="T13" fmla="*/ 0 60000 65536"/>
                <a:gd name="T14" fmla="*/ 0 60000 65536"/>
                <a:gd name="T15" fmla="*/ 0 60000 65536"/>
                <a:gd name="T16" fmla="*/ 0 60000 65536"/>
                <a:gd name="T17" fmla="*/ 0 60000 65536"/>
                <a:gd name="T18" fmla="*/ 0 w 225"/>
                <a:gd name="T19" fmla="*/ 0 h 47"/>
                <a:gd name="T20" fmla="*/ 225 w 225"/>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225" h="47">
                  <a:moveTo>
                    <a:pt x="0" y="16"/>
                  </a:moveTo>
                  <a:lnTo>
                    <a:pt x="45" y="32"/>
                  </a:lnTo>
                  <a:lnTo>
                    <a:pt x="90" y="32"/>
                  </a:lnTo>
                  <a:lnTo>
                    <a:pt x="135" y="0"/>
                  </a:lnTo>
                  <a:lnTo>
                    <a:pt x="180" y="47"/>
                  </a:lnTo>
                  <a:lnTo>
                    <a:pt x="225" y="47"/>
                  </a:lnTo>
                </a:path>
              </a:pathLst>
            </a:custGeom>
            <a:noFill/>
            <a:ln w="4">
              <a:solidFill>
                <a:srgbClr val="A040A0"/>
              </a:solidFill>
              <a:prstDash val="solid"/>
              <a:round/>
              <a:headEnd/>
              <a:tailEnd/>
            </a:ln>
          </p:spPr>
          <p:txBody>
            <a:bodyPr/>
            <a:lstStyle/>
            <a:p>
              <a:endParaRPr lang="en-US"/>
            </a:p>
          </p:txBody>
        </p:sp>
        <p:sp>
          <p:nvSpPr>
            <p:cNvPr id="15612" name="Rectangle 327"/>
            <p:cNvSpPr>
              <a:spLocks noChangeArrowheads="1"/>
            </p:cNvSpPr>
            <p:nvPr/>
          </p:nvSpPr>
          <p:spPr bwMode="auto">
            <a:xfrm>
              <a:off x="2067" y="1895"/>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613" name="Rectangle 328"/>
            <p:cNvSpPr>
              <a:spLocks noChangeArrowheads="1"/>
            </p:cNvSpPr>
            <p:nvPr/>
          </p:nvSpPr>
          <p:spPr bwMode="auto">
            <a:xfrm>
              <a:off x="2253" y="1821"/>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614" name="Rectangle 329"/>
            <p:cNvSpPr>
              <a:spLocks noChangeArrowheads="1"/>
            </p:cNvSpPr>
            <p:nvPr/>
          </p:nvSpPr>
          <p:spPr bwMode="auto">
            <a:xfrm>
              <a:off x="2439" y="1895"/>
              <a:ext cx="20" cy="23"/>
            </a:xfrm>
            <a:prstGeom prst="rect">
              <a:avLst/>
            </a:prstGeom>
            <a:solidFill>
              <a:srgbClr val="8C8CFF"/>
            </a:solidFill>
            <a:ln w="4">
              <a:solidFill>
                <a:srgbClr val="8C8CFF"/>
              </a:solidFill>
              <a:miter lim="800000"/>
              <a:headEnd/>
              <a:tailEnd/>
            </a:ln>
          </p:spPr>
          <p:txBody>
            <a:bodyPr/>
            <a:lstStyle/>
            <a:p>
              <a:endParaRPr lang="en-US"/>
            </a:p>
          </p:txBody>
        </p:sp>
        <p:sp>
          <p:nvSpPr>
            <p:cNvPr id="15615" name="Rectangle 330"/>
            <p:cNvSpPr>
              <a:spLocks noChangeArrowheads="1"/>
            </p:cNvSpPr>
            <p:nvPr/>
          </p:nvSpPr>
          <p:spPr bwMode="auto">
            <a:xfrm>
              <a:off x="2625" y="1752"/>
              <a:ext cx="20" cy="23"/>
            </a:xfrm>
            <a:prstGeom prst="rect">
              <a:avLst/>
            </a:prstGeom>
            <a:solidFill>
              <a:srgbClr val="8C8CFF"/>
            </a:solidFill>
            <a:ln w="4">
              <a:solidFill>
                <a:srgbClr val="8C8CFF"/>
              </a:solidFill>
              <a:miter lim="800000"/>
              <a:headEnd/>
              <a:tailEnd/>
            </a:ln>
          </p:spPr>
          <p:txBody>
            <a:bodyPr/>
            <a:lstStyle/>
            <a:p>
              <a:endParaRPr lang="en-US"/>
            </a:p>
          </p:txBody>
        </p:sp>
        <p:sp>
          <p:nvSpPr>
            <p:cNvPr id="15616" name="Rectangle 331"/>
            <p:cNvSpPr>
              <a:spLocks noChangeArrowheads="1"/>
            </p:cNvSpPr>
            <p:nvPr/>
          </p:nvSpPr>
          <p:spPr bwMode="auto">
            <a:xfrm>
              <a:off x="2810" y="1821"/>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617" name="Rectangle 332"/>
            <p:cNvSpPr>
              <a:spLocks noChangeArrowheads="1"/>
            </p:cNvSpPr>
            <p:nvPr/>
          </p:nvSpPr>
          <p:spPr bwMode="auto">
            <a:xfrm>
              <a:off x="2996" y="1821"/>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618" name="Freeform 333"/>
            <p:cNvSpPr>
              <a:spLocks/>
            </p:cNvSpPr>
            <p:nvPr/>
          </p:nvSpPr>
          <p:spPr bwMode="auto">
            <a:xfrm>
              <a:off x="2067" y="1535"/>
              <a:ext cx="25" cy="28"/>
            </a:xfrm>
            <a:custGeom>
              <a:avLst/>
              <a:gdLst>
                <a:gd name="T0" fmla="*/ 13 w 25"/>
                <a:gd name="T1" fmla="*/ 0 h 28"/>
                <a:gd name="T2" fmla="*/ 25 w 25"/>
                <a:gd name="T3" fmla="*/ 28 h 28"/>
                <a:gd name="T4" fmla="*/ 0 w 25"/>
                <a:gd name="T5" fmla="*/ 28 h 28"/>
                <a:gd name="T6" fmla="*/ 13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3" y="0"/>
                  </a:moveTo>
                  <a:lnTo>
                    <a:pt x="25"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619" name="Freeform 334"/>
            <p:cNvSpPr>
              <a:spLocks/>
            </p:cNvSpPr>
            <p:nvPr/>
          </p:nvSpPr>
          <p:spPr bwMode="auto">
            <a:xfrm>
              <a:off x="2253" y="1609"/>
              <a:ext cx="25" cy="28"/>
            </a:xfrm>
            <a:custGeom>
              <a:avLst/>
              <a:gdLst>
                <a:gd name="T0" fmla="*/ 12 w 25"/>
                <a:gd name="T1" fmla="*/ 0 h 28"/>
                <a:gd name="T2" fmla="*/ 25 w 25"/>
                <a:gd name="T3" fmla="*/ 28 h 28"/>
                <a:gd name="T4" fmla="*/ 0 w 25"/>
                <a:gd name="T5" fmla="*/ 28 h 28"/>
                <a:gd name="T6" fmla="*/ 12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2" y="0"/>
                  </a:moveTo>
                  <a:lnTo>
                    <a:pt x="25" y="28"/>
                  </a:lnTo>
                  <a:lnTo>
                    <a:pt x="0" y="28"/>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620" name="Freeform 335"/>
            <p:cNvSpPr>
              <a:spLocks/>
            </p:cNvSpPr>
            <p:nvPr/>
          </p:nvSpPr>
          <p:spPr bwMode="auto">
            <a:xfrm>
              <a:off x="2439" y="1609"/>
              <a:ext cx="25" cy="28"/>
            </a:xfrm>
            <a:custGeom>
              <a:avLst/>
              <a:gdLst>
                <a:gd name="T0" fmla="*/ 12 w 25"/>
                <a:gd name="T1" fmla="*/ 0 h 28"/>
                <a:gd name="T2" fmla="*/ 25 w 25"/>
                <a:gd name="T3" fmla="*/ 28 h 28"/>
                <a:gd name="T4" fmla="*/ 0 w 25"/>
                <a:gd name="T5" fmla="*/ 28 h 28"/>
                <a:gd name="T6" fmla="*/ 12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2" y="0"/>
                  </a:moveTo>
                  <a:lnTo>
                    <a:pt x="25" y="28"/>
                  </a:lnTo>
                  <a:lnTo>
                    <a:pt x="0" y="28"/>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621" name="Freeform 336"/>
            <p:cNvSpPr>
              <a:spLocks/>
            </p:cNvSpPr>
            <p:nvPr/>
          </p:nvSpPr>
          <p:spPr bwMode="auto">
            <a:xfrm>
              <a:off x="2625" y="1462"/>
              <a:ext cx="24" cy="27"/>
            </a:xfrm>
            <a:custGeom>
              <a:avLst/>
              <a:gdLst>
                <a:gd name="T0" fmla="*/ 12 w 24"/>
                <a:gd name="T1" fmla="*/ 0 h 27"/>
                <a:gd name="T2" fmla="*/ 24 w 24"/>
                <a:gd name="T3" fmla="*/ 27 h 27"/>
                <a:gd name="T4" fmla="*/ 0 w 24"/>
                <a:gd name="T5" fmla="*/ 27 h 27"/>
                <a:gd name="T6" fmla="*/ 12 w 24"/>
                <a:gd name="T7" fmla="*/ 0 h 27"/>
                <a:gd name="T8" fmla="*/ 0 60000 65536"/>
                <a:gd name="T9" fmla="*/ 0 60000 65536"/>
                <a:gd name="T10" fmla="*/ 0 60000 65536"/>
                <a:gd name="T11" fmla="*/ 0 60000 65536"/>
                <a:gd name="T12" fmla="*/ 0 w 24"/>
                <a:gd name="T13" fmla="*/ 0 h 27"/>
                <a:gd name="T14" fmla="*/ 24 w 24"/>
                <a:gd name="T15" fmla="*/ 27 h 27"/>
              </a:gdLst>
              <a:ahLst/>
              <a:cxnLst>
                <a:cxn ang="T8">
                  <a:pos x="T0" y="T1"/>
                </a:cxn>
                <a:cxn ang="T9">
                  <a:pos x="T2" y="T3"/>
                </a:cxn>
                <a:cxn ang="T10">
                  <a:pos x="T4" y="T5"/>
                </a:cxn>
                <a:cxn ang="T11">
                  <a:pos x="T6" y="T7"/>
                </a:cxn>
              </a:cxnLst>
              <a:rect l="T12" t="T13" r="T14" b="T15"/>
              <a:pathLst>
                <a:path w="24" h="27">
                  <a:moveTo>
                    <a:pt x="12" y="0"/>
                  </a:moveTo>
                  <a:lnTo>
                    <a:pt x="24" y="27"/>
                  </a:lnTo>
                  <a:lnTo>
                    <a:pt x="0" y="27"/>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622" name="Freeform 337"/>
            <p:cNvSpPr>
              <a:spLocks/>
            </p:cNvSpPr>
            <p:nvPr/>
          </p:nvSpPr>
          <p:spPr bwMode="auto">
            <a:xfrm>
              <a:off x="2810" y="1678"/>
              <a:ext cx="25" cy="28"/>
            </a:xfrm>
            <a:custGeom>
              <a:avLst/>
              <a:gdLst>
                <a:gd name="T0" fmla="*/ 13 w 25"/>
                <a:gd name="T1" fmla="*/ 0 h 28"/>
                <a:gd name="T2" fmla="*/ 25 w 25"/>
                <a:gd name="T3" fmla="*/ 28 h 28"/>
                <a:gd name="T4" fmla="*/ 0 w 25"/>
                <a:gd name="T5" fmla="*/ 28 h 28"/>
                <a:gd name="T6" fmla="*/ 13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3" y="0"/>
                  </a:moveTo>
                  <a:lnTo>
                    <a:pt x="25"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623" name="Freeform 338"/>
            <p:cNvSpPr>
              <a:spLocks/>
            </p:cNvSpPr>
            <p:nvPr/>
          </p:nvSpPr>
          <p:spPr bwMode="auto">
            <a:xfrm>
              <a:off x="2996" y="1678"/>
              <a:ext cx="25" cy="28"/>
            </a:xfrm>
            <a:custGeom>
              <a:avLst/>
              <a:gdLst>
                <a:gd name="T0" fmla="*/ 13 w 25"/>
                <a:gd name="T1" fmla="*/ 0 h 28"/>
                <a:gd name="T2" fmla="*/ 25 w 25"/>
                <a:gd name="T3" fmla="*/ 28 h 28"/>
                <a:gd name="T4" fmla="*/ 0 w 25"/>
                <a:gd name="T5" fmla="*/ 28 h 28"/>
                <a:gd name="T6" fmla="*/ 13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3" y="0"/>
                  </a:moveTo>
                  <a:lnTo>
                    <a:pt x="25"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624" name="Rectangle 339"/>
            <p:cNvSpPr>
              <a:spLocks noChangeArrowheads="1"/>
            </p:cNvSpPr>
            <p:nvPr/>
          </p:nvSpPr>
          <p:spPr bwMode="auto">
            <a:xfrm>
              <a:off x="2662" y="1130"/>
              <a:ext cx="431" cy="77"/>
            </a:xfrm>
            <a:prstGeom prst="rect">
              <a:avLst/>
            </a:prstGeom>
            <a:noFill/>
            <a:ln w="9525">
              <a:noFill/>
              <a:miter lim="800000"/>
              <a:headEnd/>
              <a:tailEnd/>
            </a:ln>
          </p:spPr>
          <p:txBody>
            <a:bodyPr wrap="none" lIns="0" tIns="0" rIns="0" bIns="0">
              <a:spAutoFit/>
            </a:bodyPr>
            <a:lstStyle/>
            <a:p>
              <a:pPr defTabSz="914404"/>
              <a:r>
                <a:rPr lang="en-US" sz="700" b="1" dirty="0">
                  <a:solidFill>
                    <a:srgbClr val="000000"/>
                  </a:solidFill>
                </a:rPr>
                <a:t>Risk Exposure</a:t>
              </a:r>
              <a:endParaRPr lang="en-US" dirty="0"/>
            </a:p>
          </p:txBody>
        </p:sp>
        <p:sp>
          <p:nvSpPr>
            <p:cNvPr id="15625" name="Rectangle 340"/>
            <p:cNvSpPr>
              <a:spLocks noChangeArrowheads="1"/>
            </p:cNvSpPr>
            <p:nvPr/>
          </p:nvSpPr>
          <p:spPr bwMode="auto">
            <a:xfrm>
              <a:off x="2352" y="1208"/>
              <a:ext cx="1145" cy="77"/>
            </a:xfrm>
            <a:prstGeom prst="rect">
              <a:avLst/>
            </a:prstGeom>
            <a:noFill/>
            <a:ln w="9525">
              <a:noFill/>
              <a:miter lim="800000"/>
              <a:headEnd/>
              <a:tailEnd/>
            </a:ln>
          </p:spPr>
          <p:txBody>
            <a:bodyPr wrap="none" lIns="0" tIns="0" rIns="0" bIns="0">
              <a:spAutoFit/>
            </a:bodyPr>
            <a:lstStyle/>
            <a:p>
              <a:pPr defTabSz="914404"/>
              <a:r>
                <a:rPr lang="en-US" sz="700" dirty="0">
                  <a:solidFill>
                    <a:srgbClr val="000000"/>
                  </a:solidFill>
                </a:rPr>
                <a:t>Risk % of Liabilities - Interest - Diversified</a:t>
              </a:r>
              <a:endParaRPr lang="en-US" dirty="0"/>
            </a:p>
          </p:txBody>
        </p:sp>
        <p:sp>
          <p:nvSpPr>
            <p:cNvPr id="15626" name="Rectangle 341"/>
            <p:cNvSpPr>
              <a:spLocks noChangeArrowheads="1"/>
            </p:cNvSpPr>
            <p:nvPr/>
          </p:nvSpPr>
          <p:spPr bwMode="auto">
            <a:xfrm>
              <a:off x="1902" y="1950"/>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0%</a:t>
              </a:r>
              <a:endParaRPr lang="en-US" dirty="0"/>
            </a:p>
          </p:txBody>
        </p:sp>
        <p:sp>
          <p:nvSpPr>
            <p:cNvPr id="15627" name="Rectangle 342"/>
            <p:cNvSpPr>
              <a:spLocks noChangeArrowheads="1"/>
            </p:cNvSpPr>
            <p:nvPr/>
          </p:nvSpPr>
          <p:spPr bwMode="auto">
            <a:xfrm>
              <a:off x="1910" y="1881"/>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1%</a:t>
              </a:r>
              <a:endParaRPr lang="en-US" dirty="0"/>
            </a:p>
          </p:txBody>
        </p:sp>
        <p:sp>
          <p:nvSpPr>
            <p:cNvPr id="15628" name="Rectangle 343"/>
            <p:cNvSpPr>
              <a:spLocks noChangeArrowheads="1"/>
            </p:cNvSpPr>
            <p:nvPr/>
          </p:nvSpPr>
          <p:spPr bwMode="auto">
            <a:xfrm>
              <a:off x="1902" y="1807"/>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2%</a:t>
              </a:r>
              <a:endParaRPr lang="en-US" dirty="0"/>
            </a:p>
          </p:txBody>
        </p:sp>
        <p:sp>
          <p:nvSpPr>
            <p:cNvPr id="15629" name="Rectangle 344"/>
            <p:cNvSpPr>
              <a:spLocks noChangeArrowheads="1"/>
            </p:cNvSpPr>
            <p:nvPr/>
          </p:nvSpPr>
          <p:spPr bwMode="auto">
            <a:xfrm>
              <a:off x="1902" y="1738"/>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3%</a:t>
              </a:r>
              <a:endParaRPr lang="en-US" dirty="0"/>
            </a:p>
          </p:txBody>
        </p:sp>
        <p:sp>
          <p:nvSpPr>
            <p:cNvPr id="15630" name="Rectangle 345"/>
            <p:cNvSpPr>
              <a:spLocks noChangeArrowheads="1"/>
            </p:cNvSpPr>
            <p:nvPr/>
          </p:nvSpPr>
          <p:spPr bwMode="auto">
            <a:xfrm>
              <a:off x="1902" y="1664"/>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4%</a:t>
              </a:r>
              <a:endParaRPr lang="en-US" dirty="0"/>
            </a:p>
          </p:txBody>
        </p:sp>
        <p:sp>
          <p:nvSpPr>
            <p:cNvPr id="15631" name="Rectangle 346"/>
            <p:cNvSpPr>
              <a:spLocks noChangeArrowheads="1"/>
            </p:cNvSpPr>
            <p:nvPr/>
          </p:nvSpPr>
          <p:spPr bwMode="auto">
            <a:xfrm>
              <a:off x="1902" y="1595"/>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5%</a:t>
              </a:r>
              <a:endParaRPr lang="en-US" dirty="0"/>
            </a:p>
          </p:txBody>
        </p:sp>
        <p:sp>
          <p:nvSpPr>
            <p:cNvPr id="15632" name="Rectangle 347"/>
            <p:cNvSpPr>
              <a:spLocks noChangeArrowheads="1"/>
            </p:cNvSpPr>
            <p:nvPr/>
          </p:nvSpPr>
          <p:spPr bwMode="auto">
            <a:xfrm>
              <a:off x="1902" y="1521"/>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6%</a:t>
              </a:r>
              <a:endParaRPr lang="en-US" dirty="0"/>
            </a:p>
          </p:txBody>
        </p:sp>
        <p:sp>
          <p:nvSpPr>
            <p:cNvPr id="15633" name="Rectangle 348"/>
            <p:cNvSpPr>
              <a:spLocks noChangeArrowheads="1"/>
            </p:cNvSpPr>
            <p:nvPr/>
          </p:nvSpPr>
          <p:spPr bwMode="auto">
            <a:xfrm>
              <a:off x="1902" y="1452"/>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7%</a:t>
              </a:r>
              <a:endParaRPr lang="en-US" dirty="0"/>
            </a:p>
          </p:txBody>
        </p:sp>
        <p:sp>
          <p:nvSpPr>
            <p:cNvPr id="15634" name="Rectangle 349"/>
            <p:cNvSpPr>
              <a:spLocks noChangeArrowheads="1"/>
            </p:cNvSpPr>
            <p:nvPr/>
          </p:nvSpPr>
          <p:spPr bwMode="auto">
            <a:xfrm>
              <a:off x="1902" y="1379"/>
              <a:ext cx="5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8%</a:t>
              </a:r>
              <a:endParaRPr lang="en-US" dirty="0"/>
            </a:p>
          </p:txBody>
        </p:sp>
        <p:sp>
          <p:nvSpPr>
            <p:cNvPr id="15635" name="Rectangle 350"/>
            <p:cNvSpPr>
              <a:spLocks noChangeArrowheads="1"/>
            </p:cNvSpPr>
            <p:nvPr/>
          </p:nvSpPr>
          <p:spPr bwMode="auto">
            <a:xfrm>
              <a:off x="2228" y="2005"/>
              <a:ext cx="88"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a:t>
              </a:r>
              <a:endParaRPr lang="en-US" dirty="0"/>
            </a:p>
          </p:txBody>
        </p:sp>
        <p:sp>
          <p:nvSpPr>
            <p:cNvPr id="15636" name="Rectangle 351"/>
            <p:cNvSpPr>
              <a:spLocks noChangeArrowheads="1"/>
            </p:cNvSpPr>
            <p:nvPr/>
          </p:nvSpPr>
          <p:spPr bwMode="auto">
            <a:xfrm>
              <a:off x="2212" y="2056"/>
              <a:ext cx="119"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Entity 1</a:t>
              </a:r>
              <a:endParaRPr lang="en-US" dirty="0"/>
            </a:p>
          </p:txBody>
        </p:sp>
        <p:sp>
          <p:nvSpPr>
            <p:cNvPr id="15637" name="Rectangle 352"/>
            <p:cNvSpPr>
              <a:spLocks noChangeArrowheads="1"/>
            </p:cNvSpPr>
            <p:nvPr/>
          </p:nvSpPr>
          <p:spPr bwMode="auto">
            <a:xfrm>
              <a:off x="2410" y="2005"/>
              <a:ext cx="10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1 -</a:t>
              </a:r>
              <a:endParaRPr lang="en-US" dirty="0"/>
            </a:p>
          </p:txBody>
        </p:sp>
        <p:sp>
          <p:nvSpPr>
            <p:cNvPr id="15638" name="Rectangle 353"/>
            <p:cNvSpPr>
              <a:spLocks noChangeArrowheads="1"/>
            </p:cNvSpPr>
            <p:nvPr/>
          </p:nvSpPr>
          <p:spPr bwMode="auto">
            <a:xfrm>
              <a:off x="2418" y="2056"/>
              <a:ext cx="84"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Term</a:t>
              </a:r>
              <a:endParaRPr lang="en-US" dirty="0"/>
            </a:p>
          </p:txBody>
        </p:sp>
        <p:sp>
          <p:nvSpPr>
            <p:cNvPr id="15639" name="Rectangle 354"/>
            <p:cNvSpPr>
              <a:spLocks noChangeArrowheads="1"/>
            </p:cNvSpPr>
            <p:nvPr/>
          </p:nvSpPr>
          <p:spPr bwMode="auto">
            <a:xfrm>
              <a:off x="2377" y="2107"/>
              <a:ext cx="169"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Assurance</a:t>
              </a:r>
              <a:endParaRPr lang="en-US" dirty="0"/>
            </a:p>
          </p:txBody>
        </p:sp>
        <p:sp>
          <p:nvSpPr>
            <p:cNvPr id="15640" name="Rectangle 355"/>
            <p:cNvSpPr>
              <a:spLocks noChangeArrowheads="1"/>
            </p:cNvSpPr>
            <p:nvPr/>
          </p:nvSpPr>
          <p:spPr bwMode="auto">
            <a:xfrm>
              <a:off x="2592" y="2005"/>
              <a:ext cx="10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2 -</a:t>
              </a:r>
              <a:endParaRPr lang="en-US" dirty="0"/>
            </a:p>
          </p:txBody>
        </p:sp>
        <p:sp>
          <p:nvSpPr>
            <p:cNvPr id="15641" name="Rectangle 356"/>
            <p:cNvSpPr>
              <a:spLocks noChangeArrowheads="1"/>
            </p:cNvSpPr>
            <p:nvPr/>
          </p:nvSpPr>
          <p:spPr bwMode="auto">
            <a:xfrm>
              <a:off x="2571" y="2056"/>
              <a:ext cx="14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Annuities</a:t>
              </a:r>
              <a:endParaRPr lang="en-US" dirty="0"/>
            </a:p>
          </p:txBody>
        </p:sp>
        <p:sp>
          <p:nvSpPr>
            <p:cNvPr id="15642" name="Rectangle 357"/>
            <p:cNvSpPr>
              <a:spLocks noChangeArrowheads="1"/>
            </p:cNvSpPr>
            <p:nvPr/>
          </p:nvSpPr>
          <p:spPr bwMode="auto">
            <a:xfrm>
              <a:off x="2786" y="2005"/>
              <a:ext cx="88"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a:t>
              </a:r>
              <a:endParaRPr lang="en-US" dirty="0"/>
            </a:p>
          </p:txBody>
        </p:sp>
        <p:sp>
          <p:nvSpPr>
            <p:cNvPr id="15643" name="Rectangle 358"/>
            <p:cNvSpPr>
              <a:spLocks noChangeArrowheads="1"/>
            </p:cNvSpPr>
            <p:nvPr/>
          </p:nvSpPr>
          <p:spPr bwMode="auto">
            <a:xfrm>
              <a:off x="2765" y="2056"/>
              <a:ext cx="119"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Entity 2</a:t>
              </a:r>
              <a:endParaRPr lang="en-US" dirty="0"/>
            </a:p>
          </p:txBody>
        </p:sp>
        <p:sp>
          <p:nvSpPr>
            <p:cNvPr id="15644" name="Rectangle 359"/>
            <p:cNvSpPr>
              <a:spLocks noChangeArrowheads="1"/>
            </p:cNvSpPr>
            <p:nvPr/>
          </p:nvSpPr>
          <p:spPr bwMode="auto">
            <a:xfrm>
              <a:off x="2959" y="2005"/>
              <a:ext cx="10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3 -</a:t>
              </a:r>
              <a:endParaRPr lang="en-US" dirty="0"/>
            </a:p>
          </p:txBody>
        </p:sp>
        <p:sp>
          <p:nvSpPr>
            <p:cNvPr id="15645" name="Rectangle 360"/>
            <p:cNvSpPr>
              <a:spLocks noChangeArrowheads="1"/>
            </p:cNvSpPr>
            <p:nvPr/>
          </p:nvSpPr>
          <p:spPr bwMode="auto">
            <a:xfrm>
              <a:off x="2942" y="2056"/>
              <a:ext cx="14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Pensions</a:t>
              </a:r>
              <a:endParaRPr lang="en-US" dirty="0"/>
            </a:p>
          </p:txBody>
        </p:sp>
        <p:sp>
          <p:nvSpPr>
            <p:cNvPr id="15646" name="Line 361"/>
            <p:cNvSpPr>
              <a:spLocks noChangeShapeType="1"/>
            </p:cNvSpPr>
            <p:nvPr/>
          </p:nvSpPr>
          <p:spPr bwMode="auto">
            <a:xfrm>
              <a:off x="2356" y="1978"/>
              <a:ext cx="1" cy="179"/>
            </a:xfrm>
            <a:prstGeom prst="line">
              <a:avLst/>
            </a:prstGeom>
            <a:noFill/>
            <a:ln w="0">
              <a:solidFill>
                <a:srgbClr val="000000"/>
              </a:solidFill>
              <a:round/>
              <a:headEnd/>
              <a:tailEnd/>
            </a:ln>
          </p:spPr>
          <p:txBody>
            <a:bodyPr/>
            <a:lstStyle/>
            <a:p>
              <a:endParaRPr lang="en-US"/>
            </a:p>
          </p:txBody>
        </p:sp>
        <p:sp>
          <p:nvSpPr>
            <p:cNvPr id="15647" name="Line 362"/>
            <p:cNvSpPr>
              <a:spLocks noChangeShapeType="1"/>
            </p:cNvSpPr>
            <p:nvPr/>
          </p:nvSpPr>
          <p:spPr bwMode="auto">
            <a:xfrm>
              <a:off x="2546" y="1978"/>
              <a:ext cx="1" cy="179"/>
            </a:xfrm>
            <a:prstGeom prst="line">
              <a:avLst/>
            </a:prstGeom>
            <a:noFill/>
            <a:ln w="0">
              <a:solidFill>
                <a:srgbClr val="000000"/>
              </a:solidFill>
              <a:round/>
              <a:headEnd/>
              <a:tailEnd/>
            </a:ln>
          </p:spPr>
          <p:txBody>
            <a:bodyPr/>
            <a:lstStyle/>
            <a:p>
              <a:endParaRPr lang="en-US"/>
            </a:p>
          </p:txBody>
        </p:sp>
        <p:sp>
          <p:nvSpPr>
            <p:cNvPr id="15648" name="Line 363"/>
            <p:cNvSpPr>
              <a:spLocks noChangeShapeType="1"/>
            </p:cNvSpPr>
            <p:nvPr/>
          </p:nvSpPr>
          <p:spPr bwMode="auto">
            <a:xfrm>
              <a:off x="2918" y="1978"/>
              <a:ext cx="1" cy="179"/>
            </a:xfrm>
            <a:prstGeom prst="line">
              <a:avLst/>
            </a:prstGeom>
            <a:noFill/>
            <a:ln w="0">
              <a:solidFill>
                <a:srgbClr val="000000"/>
              </a:solidFill>
              <a:round/>
              <a:headEnd/>
              <a:tailEnd/>
            </a:ln>
          </p:spPr>
          <p:txBody>
            <a:bodyPr/>
            <a:lstStyle/>
            <a:p>
              <a:endParaRPr lang="en-US"/>
            </a:p>
          </p:txBody>
        </p:sp>
        <p:sp>
          <p:nvSpPr>
            <p:cNvPr id="15649" name="Rectangle 364"/>
            <p:cNvSpPr>
              <a:spLocks noChangeArrowheads="1"/>
            </p:cNvSpPr>
            <p:nvPr/>
          </p:nvSpPr>
          <p:spPr bwMode="auto">
            <a:xfrm>
              <a:off x="2034" y="2185"/>
              <a:ext cx="100"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Group</a:t>
              </a:r>
              <a:endParaRPr lang="en-US" dirty="0"/>
            </a:p>
          </p:txBody>
        </p:sp>
        <p:sp>
          <p:nvSpPr>
            <p:cNvPr id="15650" name="Rectangle 365"/>
            <p:cNvSpPr>
              <a:spLocks noChangeArrowheads="1"/>
            </p:cNvSpPr>
            <p:nvPr/>
          </p:nvSpPr>
          <p:spPr bwMode="auto">
            <a:xfrm>
              <a:off x="2356" y="2185"/>
              <a:ext cx="21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 Entity 1</a:t>
              </a:r>
              <a:endParaRPr lang="en-US" dirty="0"/>
            </a:p>
          </p:txBody>
        </p:sp>
        <p:sp>
          <p:nvSpPr>
            <p:cNvPr id="15651" name="Rectangle 366"/>
            <p:cNvSpPr>
              <a:spLocks noChangeArrowheads="1"/>
            </p:cNvSpPr>
            <p:nvPr/>
          </p:nvSpPr>
          <p:spPr bwMode="auto">
            <a:xfrm>
              <a:off x="2819" y="2185"/>
              <a:ext cx="217"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 Entity 2</a:t>
              </a:r>
              <a:endParaRPr lang="en-US" dirty="0"/>
            </a:p>
          </p:txBody>
        </p:sp>
        <p:sp>
          <p:nvSpPr>
            <p:cNvPr id="15652" name="Line 367"/>
            <p:cNvSpPr>
              <a:spLocks noChangeShapeType="1"/>
            </p:cNvSpPr>
            <p:nvPr/>
          </p:nvSpPr>
          <p:spPr bwMode="auto">
            <a:xfrm>
              <a:off x="1985" y="1978"/>
              <a:ext cx="1" cy="258"/>
            </a:xfrm>
            <a:prstGeom prst="line">
              <a:avLst/>
            </a:prstGeom>
            <a:noFill/>
            <a:ln w="0">
              <a:solidFill>
                <a:srgbClr val="000000"/>
              </a:solidFill>
              <a:round/>
              <a:headEnd/>
              <a:tailEnd/>
            </a:ln>
          </p:spPr>
          <p:txBody>
            <a:bodyPr/>
            <a:lstStyle/>
            <a:p>
              <a:endParaRPr lang="en-US"/>
            </a:p>
          </p:txBody>
        </p:sp>
        <p:sp>
          <p:nvSpPr>
            <p:cNvPr id="15653" name="Line 368"/>
            <p:cNvSpPr>
              <a:spLocks noChangeShapeType="1"/>
            </p:cNvSpPr>
            <p:nvPr/>
          </p:nvSpPr>
          <p:spPr bwMode="auto">
            <a:xfrm>
              <a:off x="3103" y="1978"/>
              <a:ext cx="1" cy="258"/>
            </a:xfrm>
            <a:prstGeom prst="line">
              <a:avLst/>
            </a:prstGeom>
            <a:noFill/>
            <a:ln w="0">
              <a:solidFill>
                <a:srgbClr val="000000"/>
              </a:solidFill>
              <a:round/>
              <a:headEnd/>
              <a:tailEnd/>
            </a:ln>
          </p:spPr>
          <p:txBody>
            <a:bodyPr/>
            <a:lstStyle/>
            <a:p>
              <a:endParaRPr lang="en-US"/>
            </a:p>
          </p:txBody>
        </p:sp>
        <p:sp>
          <p:nvSpPr>
            <p:cNvPr id="15654" name="Line 369"/>
            <p:cNvSpPr>
              <a:spLocks noChangeShapeType="1"/>
            </p:cNvSpPr>
            <p:nvPr/>
          </p:nvSpPr>
          <p:spPr bwMode="auto">
            <a:xfrm>
              <a:off x="2171" y="1978"/>
              <a:ext cx="1" cy="258"/>
            </a:xfrm>
            <a:prstGeom prst="line">
              <a:avLst/>
            </a:prstGeom>
            <a:noFill/>
            <a:ln w="0">
              <a:solidFill>
                <a:srgbClr val="000000"/>
              </a:solidFill>
              <a:round/>
              <a:headEnd/>
              <a:tailEnd/>
            </a:ln>
          </p:spPr>
          <p:txBody>
            <a:bodyPr/>
            <a:lstStyle/>
            <a:p>
              <a:endParaRPr lang="en-US"/>
            </a:p>
          </p:txBody>
        </p:sp>
        <p:sp>
          <p:nvSpPr>
            <p:cNvPr id="15655" name="Line 370"/>
            <p:cNvSpPr>
              <a:spLocks noChangeShapeType="1"/>
            </p:cNvSpPr>
            <p:nvPr/>
          </p:nvSpPr>
          <p:spPr bwMode="auto">
            <a:xfrm>
              <a:off x="2732" y="1978"/>
              <a:ext cx="1" cy="258"/>
            </a:xfrm>
            <a:prstGeom prst="line">
              <a:avLst/>
            </a:prstGeom>
            <a:noFill/>
            <a:ln w="0">
              <a:solidFill>
                <a:srgbClr val="000000"/>
              </a:solidFill>
              <a:round/>
              <a:headEnd/>
              <a:tailEnd/>
            </a:ln>
          </p:spPr>
          <p:txBody>
            <a:bodyPr/>
            <a:lstStyle/>
            <a:p>
              <a:endParaRPr lang="en-US"/>
            </a:p>
          </p:txBody>
        </p:sp>
        <p:sp>
          <p:nvSpPr>
            <p:cNvPr id="15656" name="Rectangle 371"/>
            <p:cNvSpPr>
              <a:spLocks noChangeArrowheads="1"/>
            </p:cNvSpPr>
            <p:nvPr/>
          </p:nvSpPr>
          <p:spPr bwMode="auto">
            <a:xfrm>
              <a:off x="3149" y="1517"/>
              <a:ext cx="669" cy="345"/>
            </a:xfrm>
            <a:prstGeom prst="rect">
              <a:avLst/>
            </a:prstGeom>
            <a:solidFill>
              <a:srgbClr val="FFFFFF"/>
            </a:solidFill>
            <a:ln w="0">
              <a:solidFill>
                <a:srgbClr val="000000"/>
              </a:solidFill>
              <a:miter lim="800000"/>
              <a:headEnd/>
              <a:tailEnd/>
            </a:ln>
          </p:spPr>
          <p:txBody>
            <a:bodyPr/>
            <a:lstStyle/>
            <a:p>
              <a:endParaRPr lang="en-US"/>
            </a:p>
          </p:txBody>
        </p:sp>
        <p:sp>
          <p:nvSpPr>
            <p:cNvPr id="15657" name="Rectangle 372"/>
            <p:cNvSpPr>
              <a:spLocks noChangeArrowheads="1"/>
            </p:cNvSpPr>
            <p:nvPr/>
          </p:nvSpPr>
          <p:spPr bwMode="auto">
            <a:xfrm>
              <a:off x="3165" y="1540"/>
              <a:ext cx="104" cy="23"/>
            </a:xfrm>
            <a:prstGeom prst="rect">
              <a:avLst/>
            </a:prstGeom>
            <a:solidFill>
              <a:srgbClr val="000599"/>
            </a:solidFill>
            <a:ln w="4">
              <a:solidFill>
                <a:srgbClr val="000000"/>
              </a:solidFill>
              <a:miter lim="800000"/>
              <a:headEnd/>
              <a:tailEnd/>
            </a:ln>
          </p:spPr>
          <p:txBody>
            <a:bodyPr/>
            <a:lstStyle/>
            <a:p>
              <a:endParaRPr lang="en-US"/>
            </a:p>
          </p:txBody>
        </p:sp>
        <p:sp>
          <p:nvSpPr>
            <p:cNvPr id="15658" name="Rectangle 373"/>
            <p:cNvSpPr>
              <a:spLocks noChangeArrowheads="1"/>
            </p:cNvSpPr>
            <p:nvPr/>
          </p:nvSpPr>
          <p:spPr bwMode="auto">
            <a:xfrm>
              <a:off x="3281" y="1526"/>
              <a:ext cx="120"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Interest</a:t>
              </a:r>
              <a:endParaRPr lang="en-US" dirty="0"/>
            </a:p>
          </p:txBody>
        </p:sp>
        <p:sp>
          <p:nvSpPr>
            <p:cNvPr id="15659" name="Line 374"/>
            <p:cNvSpPr>
              <a:spLocks noChangeShapeType="1"/>
            </p:cNvSpPr>
            <p:nvPr/>
          </p:nvSpPr>
          <p:spPr bwMode="auto">
            <a:xfrm>
              <a:off x="3165" y="1669"/>
              <a:ext cx="108" cy="1"/>
            </a:xfrm>
            <a:prstGeom prst="line">
              <a:avLst/>
            </a:prstGeom>
            <a:noFill/>
            <a:ln w="4">
              <a:solidFill>
                <a:srgbClr val="8C8CFF"/>
              </a:solidFill>
              <a:round/>
              <a:headEnd/>
              <a:tailEnd/>
            </a:ln>
          </p:spPr>
          <p:txBody>
            <a:bodyPr/>
            <a:lstStyle/>
            <a:p>
              <a:endParaRPr lang="en-US"/>
            </a:p>
          </p:txBody>
        </p:sp>
        <p:sp>
          <p:nvSpPr>
            <p:cNvPr id="15660" name="Rectangle 375"/>
            <p:cNvSpPr>
              <a:spLocks noChangeArrowheads="1"/>
            </p:cNvSpPr>
            <p:nvPr/>
          </p:nvSpPr>
          <p:spPr bwMode="auto">
            <a:xfrm>
              <a:off x="3207" y="1655"/>
              <a:ext cx="20" cy="23"/>
            </a:xfrm>
            <a:prstGeom prst="rect">
              <a:avLst/>
            </a:prstGeom>
            <a:solidFill>
              <a:srgbClr val="8C8CFF"/>
            </a:solidFill>
            <a:ln w="4">
              <a:solidFill>
                <a:srgbClr val="8C8CFF"/>
              </a:solidFill>
              <a:miter lim="800000"/>
              <a:headEnd/>
              <a:tailEnd/>
            </a:ln>
          </p:spPr>
          <p:txBody>
            <a:bodyPr/>
            <a:lstStyle/>
            <a:p>
              <a:endParaRPr lang="en-US"/>
            </a:p>
          </p:txBody>
        </p:sp>
        <p:sp>
          <p:nvSpPr>
            <p:cNvPr id="15661" name="Rectangle 376"/>
            <p:cNvSpPr>
              <a:spLocks noChangeArrowheads="1"/>
            </p:cNvSpPr>
            <p:nvPr/>
          </p:nvSpPr>
          <p:spPr bwMode="auto">
            <a:xfrm>
              <a:off x="3281" y="1641"/>
              <a:ext cx="448"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Risk Appetite - Interest Rate</a:t>
              </a:r>
              <a:endParaRPr lang="en-US" dirty="0"/>
            </a:p>
          </p:txBody>
        </p:sp>
        <p:sp>
          <p:nvSpPr>
            <p:cNvPr id="15662" name="Rectangle 377"/>
            <p:cNvSpPr>
              <a:spLocks noChangeArrowheads="1"/>
            </p:cNvSpPr>
            <p:nvPr/>
          </p:nvSpPr>
          <p:spPr bwMode="auto">
            <a:xfrm>
              <a:off x="3281" y="1692"/>
              <a:ext cx="48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contribution - Diversified - Low</a:t>
              </a:r>
              <a:endParaRPr lang="en-US" dirty="0"/>
            </a:p>
          </p:txBody>
        </p:sp>
        <p:sp>
          <p:nvSpPr>
            <p:cNvPr id="15663" name="Line 378"/>
            <p:cNvSpPr>
              <a:spLocks noChangeShapeType="1"/>
            </p:cNvSpPr>
            <p:nvPr/>
          </p:nvSpPr>
          <p:spPr bwMode="auto">
            <a:xfrm>
              <a:off x="3165" y="1784"/>
              <a:ext cx="108" cy="1"/>
            </a:xfrm>
            <a:prstGeom prst="line">
              <a:avLst/>
            </a:prstGeom>
            <a:noFill/>
            <a:ln w="4">
              <a:solidFill>
                <a:srgbClr val="A040A0"/>
              </a:solidFill>
              <a:round/>
              <a:headEnd/>
              <a:tailEnd/>
            </a:ln>
          </p:spPr>
          <p:txBody>
            <a:bodyPr/>
            <a:lstStyle/>
            <a:p>
              <a:endParaRPr lang="en-US"/>
            </a:p>
          </p:txBody>
        </p:sp>
        <p:sp>
          <p:nvSpPr>
            <p:cNvPr id="15664" name="Freeform 379"/>
            <p:cNvSpPr>
              <a:spLocks/>
            </p:cNvSpPr>
            <p:nvPr/>
          </p:nvSpPr>
          <p:spPr bwMode="auto">
            <a:xfrm>
              <a:off x="3207" y="1770"/>
              <a:ext cx="24" cy="28"/>
            </a:xfrm>
            <a:custGeom>
              <a:avLst/>
              <a:gdLst>
                <a:gd name="T0" fmla="*/ 12 w 24"/>
                <a:gd name="T1" fmla="*/ 0 h 28"/>
                <a:gd name="T2" fmla="*/ 24 w 24"/>
                <a:gd name="T3" fmla="*/ 28 h 28"/>
                <a:gd name="T4" fmla="*/ 0 w 24"/>
                <a:gd name="T5" fmla="*/ 28 h 28"/>
                <a:gd name="T6" fmla="*/ 12 w 24"/>
                <a:gd name="T7" fmla="*/ 0 h 28"/>
                <a:gd name="T8" fmla="*/ 0 60000 65536"/>
                <a:gd name="T9" fmla="*/ 0 60000 65536"/>
                <a:gd name="T10" fmla="*/ 0 60000 65536"/>
                <a:gd name="T11" fmla="*/ 0 60000 65536"/>
                <a:gd name="T12" fmla="*/ 0 w 24"/>
                <a:gd name="T13" fmla="*/ 0 h 28"/>
                <a:gd name="T14" fmla="*/ 24 w 24"/>
                <a:gd name="T15" fmla="*/ 28 h 28"/>
              </a:gdLst>
              <a:ahLst/>
              <a:cxnLst>
                <a:cxn ang="T8">
                  <a:pos x="T0" y="T1"/>
                </a:cxn>
                <a:cxn ang="T9">
                  <a:pos x="T2" y="T3"/>
                </a:cxn>
                <a:cxn ang="T10">
                  <a:pos x="T4" y="T5"/>
                </a:cxn>
                <a:cxn ang="T11">
                  <a:pos x="T6" y="T7"/>
                </a:cxn>
              </a:cxnLst>
              <a:rect l="T12" t="T13" r="T14" b="T15"/>
              <a:pathLst>
                <a:path w="24" h="28">
                  <a:moveTo>
                    <a:pt x="12" y="0"/>
                  </a:moveTo>
                  <a:lnTo>
                    <a:pt x="24" y="28"/>
                  </a:lnTo>
                  <a:lnTo>
                    <a:pt x="0" y="28"/>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665" name="Rectangle 380"/>
            <p:cNvSpPr>
              <a:spLocks noChangeArrowheads="1"/>
            </p:cNvSpPr>
            <p:nvPr/>
          </p:nvSpPr>
          <p:spPr bwMode="auto">
            <a:xfrm>
              <a:off x="3281" y="1756"/>
              <a:ext cx="448"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Risk Appetite - Interest Rate</a:t>
              </a:r>
              <a:endParaRPr lang="en-US" dirty="0"/>
            </a:p>
          </p:txBody>
        </p:sp>
        <p:sp>
          <p:nvSpPr>
            <p:cNvPr id="15666" name="Rectangle 381"/>
            <p:cNvSpPr>
              <a:spLocks noChangeArrowheads="1"/>
            </p:cNvSpPr>
            <p:nvPr/>
          </p:nvSpPr>
          <p:spPr bwMode="auto">
            <a:xfrm>
              <a:off x="3281" y="1807"/>
              <a:ext cx="490"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contribution - Diversified - High</a:t>
              </a:r>
              <a:endParaRPr lang="en-US" dirty="0"/>
            </a:p>
          </p:txBody>
        </p:sp>
        <p:sp>
          <p:nvSpPr>
            <p:cNvPr id="15667" name="Rectangle 382"/>
            <p:cNvSpPr>
              <a:spLocks noChangeArrowheads="1"/>
            </p:cNvSpPr>
            <p:nvPr/>
          </p:nvSpPr>
          <p:spPr bwMode="auto">
            <a:xfrm>
              <a:off x="1853" y="1093"/>
              <a:ext cx="1981" cy="1198"/>
            </a:xfrm>
            <a:prstGeom prst="rect">
              <a:avLst/>
            </a:prstGeom>
            <a:noFill/>
            <a:ln w="0">
              <a:solidFill>
                <a:srgbClr val="000000"/>
              </a:solidFill>
              <a:miter lim="800000"/>
              <a:headEnd/>
              <a:tailEnd/>
            </a:ln>
          </p:spPr>
          <p:txBody>
            <a:bodyPr/>
            <a:lstStyle/>
            <a:p>
              <a:endParaRPr lang="en-US"/>
            </a:p>
          </p:txBody>
        </p:sp>
      </p:grpSp>
      <p:grpSp>
        <p:nvGrpSpPr>
          <p:cNvPr id="6" name="Group 385"/>
          <p:cNvGrpSpPr>
            <a:grpSpLocks noChangeAspect="1"/>
          </p:cNvGrpSpPr>
          <p:nvPr/>
        </p:nvGrpSpPr>
        <p:grpSpPr bwMode="auto">
          <a:xfrm>
            <a:off x="2623291" y="3180421"/>
            <a:ext cx="2923425" cy="1761765"/>
            <a:chOff x="4022" y="1056"/>
            <a:chExt cx="2049" cy="1258"/>
          </a:xfrm>
        </p:grpSpPr>
        <p:sp>
          <p:nvSpPr>
            <p:cNvPr id="15484" name="AutoShape 384"/>
            <p:cNvSpPr>
              <a:spLocks noChangeAspect="1" noChangeArrowheads="1" noTextEdit="1"/>
            </p:cNvSpPr>
            <p:nvPr/>
          </p:nvSpPr>
          <p:spPr bwMode="auto">
            <a:xfrm>
              <a:off x="4022" y="1056"/>
              <a:ext cx="2049" cy="1258"/>
            </a:xfrm>
            <a:prstGeom prst="rect">
              <a:avLst/>
            </a:prstGeom>
            <a:noFill/>
            <a:ln w="9525">
              <a:noFill/>
              <a:miter lim="800000"/>
              <a:headEnd/>
              <a:tailEnd/>
            </a:ln>
          </p:spPr>
          <p:txBody>
            <a:bodyPr/>
            <a:lstStyle/>
            <a:p>
              <a:endParaRPr lang="en-US"/>
            </a:p>
          </p:txBody>
        </p:sp>
        <p:sp>
          <p:nvSpPr>
            <p:cNvPr id="15485" name="Rectangle 386"/>
            <p:cNvSpPr>
              <a:spLocks noChangeArrowheads="1"/>
            </p:cNvSpPr>
            <p:nvPr/>
          </p:nvSpPr>
          <p:spPr bwMode="auto">
            <a:xfrm>
              <a:off x="4043" y="1079"/>
              <a:ext cx="2003" cy="1212"/>
            </a:xfrm>
            <a:prstGeom prst="rect">
              <a:avLst/>
            </a:prstGeom>
            <a:solidFill>
              <a:srgbClr val="FFFFFF"/>
            </a:solidFill>
            <a:ln w="0">
              <a:solidFill>
                <a:srgbClr val="000000"/>
              </a:solidFill>
              <a:miter lim="800000"/>
              <a:headEnd/>
              <a:tailEnd/>
            </a:ln>
          </p:spPr>
          <p:txBody>
            <a:bodyPr/>
            <a:lstStyle/>
            <a:p>
              <a:endParaRPr lang="en-US"/>
            </a:p>
          </p:txBody>
        </p:sp>
        <p:sp>
          <p:nvSpPr>
            <p:cNvPr id="15486" name="Rectangle 387"/>
            <p:cNvSpPr>
              <a:spLocks noChangeArrowheads="1"/>
            </p:cNvSpPr>
            <p:nvPr/>
          </p:nvSpPr>
          <p:spPr bwMode="auto">
            <a:xfrm>
              <a:off x="4189" y="1396"/>
              <a:ext cx="1118" cy="578"/>
            </a:xfrm>
            <a:prstGeom prst="rect">
              <a:avLst/>
            </a:prstGeom>
            <a:solidFill>
              <a:srgbClr val="DED3B6"/>
            </a:solidFill>
            <a:ln w="9525">
              <a:noFill/>
              <a:miter lim="800000"/>
              <a:headEnd/>
              <a:tailEnd/>
            </a:ln>
          </p:spPr>
          <p:txBody>
            <a:bodyPr/>
            <a:lstStyle/>
            <a:p>
              <a:endParaRPr lang="en-US"/>
            </a:p>
          </p:txBody>
        </p:sp>
        <p:sp>
          <p:nvSpPr>
            <p:cNvPr id="15487" name="Line 388"/>
            <p:cNvSpPr>
              <a:spLocks noChangeShapeType="1"/>
            </p:cNvSpPr>
            <p:nvPr/>
          </p:nvSpPr>
          <p:spPr bwMode="auto">
            <a:xfrm>
              <a:off x="4189" y="1890"/>
              <a:ext cx="1118" cy="1"/>
            </a:xfrm>
            <a:prstGeom prst="line">
              <a:avLst/>
            </a:prstGeom>
            <a:noFill/>
            <a:ln w="0">
              <a:solidFill>
                <a:srgbClr val="000000"/>
              </a:solidFill>
              <a:round/>
              <a:headEnd/>
              <a:tailEnd/>
            </a:ln>
          </p:spPr>
          <p:txBody>
            <a:bodyPr/>
            <a:lstStyle/>
            <a:p>
              <a:endParaRPr lang="en-US"/>
            </a:p>
          </p:txBody>
        </p:sp>
        <p:sp>
          <p:nvSpPr>
            <p:cNvPr id="15488" name="Line 389"/>
            <p:cNvSpPr>
              <a:spLocks noChangeShapeType="1"/>
            </p:cNvSpPr>
            <p:nvPr/>
          </p:nvSpPr>
          <p:spPr bwMode="auto">
            <a:xfrm>
              <a:off x="4189" y="1811"/>
              <a:ext cx="1118" cy="1"/>
            </a:xfrm>
            <a:prstGeom prst="line">
              <a:avLst/>
            </a:prstGeom>
            <a:noFill/>
            <a:ln w="0">
              <a:solidFill>
                <a:srgbClr val="000000"/>
              </a:solidFill>
              <a:round/>
              <a:headEnd/>
              <a:tailEnd/>
            </a:ln>
          </p:spPr>
          <p:txBody>
            <a:bodyPr/>
            <a:lstStyle/>
            <a:p>
              <a:endParaRPr lang="en-US"/>
            </a:p>
          </p:txBody>
        </p:sp>
        <p:sp>
          <p:nvSpPr>
            <p:cNvPr id="15489" name="Line 390"/>
            <p:cNvSpPr>
              <a:spLocks noChangeShapeType="1"/>
            </p:cNvSpPr>
            <p:nvPr/>
          </p:nvSpPr>
          <p:spPr bwMode="auto">
            <a:xfrm>
              <a:off x="4189" y="1727"/>
              <a:ext cx="1118" cy="1"/>
            </a:xfrm>
            <a:prstGeom prst="line">
              <a:avLst/>
            </a:prstGeom>
            <a:noFill/>
            <a:ln w="0">
              <a:solidFill>
                <a:srgbClr val="000000"/>
              </a:solidFill>
              <a:round/>
              <a:headEnd/>
              <a:tailEnd/>
            </a:ln>
          </p:spPr>
          <p:txBody>
            <a:bodyPr/>
            <a:lstStyle/>
            <a:p>
              <a:endParaRPr lang="en-US"/>
            </a:p>
          </p:txBody>
        </p:sp>
        <p:sp>
          <p:nvSpPr>
            <p:cNvPr id="15490" name="Line 391"/>
            <p:cNvSpPr>
              <a:spLocks noChangeShapeType="1"/>
            </p:cNvSpPr>
            <p:nvPr/>
          </p:nvSpPr>
          <p:spPr bwMode="auto">
            <a:xfrm>
              <a:off x="4189" y="1643"/>
              <a:ext cx="1118" cy="1"/>
            </a:xfrm>
            <a:prstGeom prst="line">
              <a:avLst/>
            </a:prstGeom>
            <a:noFill/>
            <a:ln w="0">
              <a:solidFill>
                <a:srgbClr val="000000"/>
              </a:solidFill>
              <a:round/>
              <a:headEnd/>
              <a:tailEnd/>
            </a:ln>
          </p:spPr>
          <p:txBody>
            <a:bodyPr/>
            <a:lstStyle/>
            <a:p>
              <a:endParaRPr lang="en-US"/>
            </a:p>
          </p:txBody>
        </p:sp>
        <p:sp>
          <p:nvSpPr>
            <p:cNvPr id="15491" name="Line 392"/>
            <p:cNvSpPr>
              <a:spLocks noChangeShapeType="1"/>
            </p:cNvSpPr>
            <p:nvPr/>
          </p:nvSpPr>
          <p:spPr bwMode="auto">
            <a:xfrm>
              <a:off x="4189" y="1559"/>
              <a:ext cx="1118" cy="1"/>
            </a:xfrm>
            <a:prstGeom prst="line">
              <a:avLst/>
            </a:prstGeom>
            <a:noFill/>
            <a:ln w="0">
              <a:solidFill>
                <a:srgbClr val="000000"/>
              </a:solidFill>
              <a:round/>
              <a:headEnd/>
              <a:tailEnd/>
            </a:ln>
          </p:spPr>
          <p:txBody>
            <a:bodyPr/>
            <a:lstStyle/>
            <a:p>
              <a:endParaRPr lang="en-US"/>
            </a:p>
          </p:txBody>
        </p:sp>
        <p:sp>
          <p:nvSpPr>
            <p:cNvPr id="15492" name="Line 393"/>
            <p:cNvSpPr>
              <a:spLocks noChangeShapeType="1"/>
            </p:cNvSpPr>
            <p:nvPr/>
          </p:nvSpPr>
          <p:spPr bwMode="auto">
            <a:xfrm>
              <a:off x="4189" y="1480"/>
              <a:ext cx="1118" cy="1"/>
            </a:xfrm>
            <a:prstGeom prst="line">
              <a:avLst/>
            </a:prstGeom>
            <a:noFill/>
            <a:ln w="0">
              <a:solidFill>
                <a:srgbClr val="000000"/>
              </a:solidFill>
              <a:round/>
              <a:headEnd/>
              <a:tailEnd/>
            </a:ln>
          </p:spPr>
          <p:txBody>
            <a:bodyPr/>
            <a:lstStyle/>
            <a:p>
              <a:endParaRPr lang="en-US"/>
            </a:p>
          </p:txBody>
        </p:sp>
        <p:sp>
          <p:nvSpPr>
            <p:cNvPr id="15493" name="Line 394"/>
            <p:cNvSpPr>
              <a:spLocks noChangeShapeType="1"/>
            </p:cNvSpPr>
            <p:nvPr/>
          </p:nvSpPr>
          <p:spPr bwMode="auto">
            <a:xfrm>
              <a:off x="4189" y="1396"/>
              <a:ext cx="1118" cy="1"/>
            </a:xfrm>
            <a:prstGeom prst="line">
              <a:avLst/>
            </a:prstGeom>
            <a:noFill/>
            <a:ln w="0">
              <a:solidFill>
                <a:srgbClr val="000000"/>
              </a:solidFill>
              <a:round/>
              <a:headEnd/>
              <a:tailEnd/>
            </a:ln>
          </p:spPr>
          <p:txBody>
            <a:bodyPr/>
            <a:lstStyle/>
            <a:p>
              <a:endParaRPr lang="en-US"/>
            </a:p>
          </p:txBody>
        </p:sp>
        <p:sp>
          <p:nvSpPr>
            <p:cNvPr id="15494" name="Rectangle 395"/>
            <p:cNvSpPr>
              <a:spLocks noChangeArrowheads="1"/>
            </p:cNvSpPr>
            <p:nvPr/>
          </p:nvSpPr>
          <p:spPr bwMode="auto">
            <a:xfrm>
              <a:off x="4189" y="1396"/>
              <a:ext cx="1118" cy="578"/>
            </a:xfrm>
            <a:prstGeom prst="rect">
              <a:avLst/>
            </a:prstGeom>
            <a:solidFill>
              <a:schemeClr val="bg1"/>
            </a:solidFill>
            <a:ln w="4">
              <a:solidFill>
                <a:srgbClr val="808080"/>
              </a:solidFill>
              <a:miter lim="800000"/>
              <a:headEnd/>
              <a:tailEnd/>
            </a:ln>
          </p:spPr>
          <p:txBody>
            <a:bodyPr/>
            <a:lstStyle/>
            <a:p>
              <a:endParaRPr lang="en-US"/>
            </a:p>
          </p:txBody>
        </p:sp>
        <p:sp>
          <p:nvSpPr>
            <p:cNvPr id="15495" name="Rectangle 396"/>
            <p:cNvSpPr>
              <a:spLocks noChangeArrowheads="1"/>
            </p:cNvSpPr>
            <p:nvPr/>
          </p:nvSpPr>
          <p:spPr bwMode="auto">
            <a:xfrm>
              <a:off x="4243" y="1760"/>
              <a:ext cx="79" cy="214"/>
            </a:xfrm>
            <a:prstGeom prst="rect">
              <a:avLst/>
            </a:prstGeom>
            <a:solidFill>
              <a:srgbClr val="000599"/>
            </a:solidFill>
            <a:ln w="4">
              <a:solidFill>
                <a:srgbClr val="000000"/>
              </a:solidFill>
              <a:miter lim="800000"/>
              <a:headEnd/>
              <a:tailEnd/>
            </a:ln>
          </p:spPr>
          <p:txBody>
            <a:bodyPr/>
            <a:lstStyle/>
            <a:p>
              <a:endParaRPr lang="en-US"/>
            </a:p>
          </p:txBody>
        </p:sp>
        <p:sp>
          <p:nvSpPr>
            <p:cNvPr id="15496" name="Rectangle 397"/>
            <p:cNvSpPr>
              <a:spLocks noChangeArrowheads="1"/>
            </p:cNvSpPr>
            <p:nvPr/>
          </p:nvSpPr>
          <p:spPr bwMode="auto">
            <a:xfrm>
              <a:off x="4431" y="1522"/>
              <a:ext cx="75" cy="452"/>
            </a:xfrm>
            <a:prstGeom prst="rect">
              <a:avLst/>
            </a:prstGeom>
            <a:solidFill>
              <a:srgbClr val="000599"/>
            </a:solidFill>
            <a:ln w="4">
              <a:solidFill>
                <a:srgbClr val="000000"/>
              </a:solidFill>
              <a:miter lim="800000"/>
              <a:headEnd/>
              <a:tailEnd/>
            </a:ln>
          </p:spPr>
          <p:txBody>
            <a:bodyPr/>
            <a:lstStyle/>
            <a:p>
              <a:endParaRPr lang="en-US"/>
            </a:p>
          </p:txBody>
        </p:sp>
        <p:sp>
          <p:nvSpPr>
            <p:cNvPr id="15497" name="Rectangle 398"/>
            <p:cNvSpPr>
              <a:spLocks noChangeArrowheads="1"/>
            </p:cNvSpPr>
            <p:nvPr/>
          </p:nvSpPr>
          <p:spPr bwMode="auto">
            <a:xfrm>
              <a:off x="4802" y="1429"/>
              <a:ext cx="80" cy="545"/>
            </a:xfrm>
            <a:prstGeom prst="rect">
              <a:avLst/>
            </a:prstGeom>
            <a:solidFill>
              <a:srgbClr val="000599"/>
            </a:solidFill>
            <a:ln w="4">
              <a:solidFill>
                <a:srgbClr val="000000"/>
              </a:solidFill>
              <a:miter lim="800000"/>
              <a:headEnd/>
              <a:tailEnd/>
            </a:ln>
          </p:spPr>
          <p:txBody>
            <a:bodyPr/>
            <a:lstStyle/>
            <a:p>
              <a:endParaRPr lang="en-US"/>
            </a:p>
          </p:txBody>
        </p:sp>
        <p:sp>
          <p:nvSpPr>
            <p:cNvPr id="15498" name="Rectangle 399"/>
            <p:cNvSpPr>
              <a:spLocks noChangeArrowheads="1"/>
            </p:cNvSpPr>
            <p:nvPr/>
          </p:nvSpPr>
          <p:spPr bwMode="auto">
            <a:xfrm>
              <a:off x="4990" y="1848"/>
              <a:ext cx="75" cy="126"/>
            </a:xfrm>
            <a:prstGeom prst="rect">
              <a:avLst/>
            </a:prstGeom>
            <a:solidFill>
              <a:srgbClr val="000599"/>
            </a:solidFill>
            <a:ln w="4">
              <a:solidFill>
                <a:srgbClr val="000000"/>
              </a:solidFill>
              <a:miter lim="800000"/>
              <a:headEnd/>
              <a:tailEnd/>
            </a:ln>
          </p:spPr>
          <p:txBody>
            <a:bodyPr/>
            <a:lstStyle/>
            <a:p>
              <a:endParaRPr lang="en-US"/>
            </a:p>
          </p:txBody>
        </p:sp>
        <p:sp>
          <p:nvSpPr>
            <p:cNvPr id="15499" name="Rectangle 400"/>
            <p:cNvSpPr>
              <a:spLocks noChangeArrowheads="1"/>
            </p:cNvSpPr>
            <p:nvPr/>
          </p:nvSpPr>
          <p:spPr bwMode="auto">
            <a:xfrm>
              <a:off x="5174" y="1848"/>
              <a:ext cx="79" cy="126"/>
            </a:xfrm>
            <a:prstGeom prst="rect">
              <a:avLst/>
            </a:prstGeom>
            <a:solidFill>
              <a:srgbClr val="000599"/>
            </a:solidFill>
            <a:ln w="4">
              <a:solidFill>
                <a:srgbClr val="000000"/>
              </a:solidFill>
              <a:miter lim="800000"/>
              <a:headEnd/>
              <a:tailEnd/>
            </a:ln>
          </p:spPr>
          <p:txBody>
            <a:bodyPr/>
            <a:lstStyle/>
            <a:p>
              <a:endParaRPr lang="en-US"/>
            </a:p>
          </p:txBody>
        </p:sp>
        <p:sp>
          <p:nvSpPr>
            <p:cNvPr id="15500" name="Line 401"/>
            <p:cNvSpPr>
              <a:spLocks noChangeShapeType="1"/>
            </p:cNvSpPr>
            <p:nvPr/>
          </p:nvSpPr>
          <p:spPr bwMode="auto">
            <a:xfrm>
              <a:off x="4189" y="1396"/>
              <a:ext cx="1" cy="578"/>
            </a:xfrm>
            <a:prstGeom prst="line">
              <a:avLst/>
            </a:prstGeom>
            <a:noFill/>
            <a:ln w="0">
              <a:solidFill>
                <a:srgbClr val="000000"/>
              </a:solidFill>
              <a:round/>
              <a:headEnd/>
              <a:tailEnd/>
            </a:ln>
          </p:spPr>
          <p:txBody>
            <a:bodyPr/>
            <a:lstStyle/>
            <a:p>
              <a:endParaRPr lang="en-US"/>
            </a:p>
          </p:txBody>
        </p:sp>
        <p:sp>
          <p:nvSpPr>
            <p:cNvPr id="15501" name="Line 402"/>
            <p:cNvSpPr>
              <a:spLocks noChangeShapeType="1"/>
            </p:cNvSpPr>
            <p:nvPr/>
          </p:nvSpPr>
          <p:spPr bwMode="auto">
            <a:xfrm>
              <a:off x="4176" y="1974"/>
              <a:ext cx="13" cy="1"/>
            </a:xfrm>
            <a:prstGeom prst="line">
              <a:avLst/>
            </a:prstGeom>
            <a:noFill/>
            <a:ln w="0">
              <a:solidFill>
                <a:srgbClr val="000000"/>
              </a:solidFill>
              <a:round/>
              <a:headEnd/>
              <a:tailEnd/>
            </a:ln>
          </p:spPr>
          <p:txBody>
            <a:bodyPr/>
            <a:lstStyle/>
            <a:p>
              <a:endParaRPr lang="en-US"/>
            </a:p>
          </p:txBody>
        </p:sp>
        <p:sp>
          <p:nvSpPr>
            <p:cNvPr id="15502" name="Line 403"/>
            <p:cNvSpPr>
              <a:spLocks noChangeShapeType="1"/>
            </p:cNvSpPr>
            <p:nvPr/>
          </p:nvSpPr>
          <p:spPr bwMode="auto">
            <a:xfrm>
              <a:off x="4176" y="1890"/>
              <a:ext cx="13" cy="1"/>
            </a:xfrm>
            <a:prstGeom prst="line">
              <a:avLst/>
            </a:prstGeom>
            <a:noFill/>
            <a:ln w="0">
              <a:solidFill>
                <a:srgbClr val="000000"/>
              </a:solidFill>
              <a:round/>
              <a:headEnd/>
              <a:tailEnd/>
            </a:ln>
          </p:spPr>
          <p:txBody>
            <a:bodyPr/>
            <a:lstStyle/>
            <a:p>
              <a:endParaRPr lang="en-US"/>
            </a:p>
          </p:txBody>
        </p:sp>
        <p:sp>
          <p:nvSpPr>
            <p:cNvPr id="15503" name="Line 404"/>
            <p:cNvSpPr>
              <a:spLocks noChangeShapeType="1"/>
            </p:cNvSpPr>
            <p:nvPr/>
          </p:nvSpPr>
          <p:spPr bwMode="auto">
            <a:xfrm>
              <a:off x="4176" y="1811"/>
              <a:ext cx="13" cy="1"/>
            </a:xfrm>
            <a:prstGeom prst="line">
              <a:avLst/>
            </a:prstGeom>
            <a:noFill/>
            <a:ln w="0">
              <a:solidFill>
                <a:srgbClr val="000000"/>
              </a:solidFill>
              <a:round/>
              <a:headEnd/>
              <a:tailEnd/>
            </a:ln>
          </p:spPr>
          <p:txBody>
            <a:bodyPr/>
            <a:lstStyle/>
            <a:p>
              <a:endParaRPr lang="en-US"/>
            </a:p>
          </p:txBody>
        </p:sp>
        <p:sp>
          <p:nvSpPr>
            <p:cNvPr id="15504" name="Line 405"/>
            <p:cNvSpPr>
              <a:spLocks noChangeShapeType="1"/>
            </p:cNvSpPr>
            <p:nvPr/>
          </p:nvSpPr>
          <p:spPr bwMode="auto">
            <a:xfrm>
              <a:off x="4176" y="1727"/>
              <a:ext cx="13" cy="1"/>
            </a:xfrm>
            <a:prstGeom prst="line">
              <a:avLst/>
            </a:prstGeom>
            <a:noFill/>
            <a:ln w="0">
              <a:solidFill>
                <a:srgbClr val="000000"/>
              </a:solidFill>
              <a:round/>
              <a:headEnd/>
              <a:tailEnd/>
            </a:ln>
          </p:spPr>
          <p:txBody>
            <a:bodyPr/>
            <a:lstStyle/>
            <a:p>
              <a:endParaRPr lang="en-US"/>
            </a:p>
          </p:txBody>
        </p:sp>
        <p:sp>
          <p:nvSpPr>
            <p:cNvPr id="15505" name="Line 406"/>
            <p:cNvSpPr>
              <a:spLocks noChangeShapeType="1"/>
            </p:cNvSpPr>
            <p:nvPr/>
          </p:nvSpPr>
          <p:spPr bwMode="auto">
            <a:xfrm>
              <a:off x="4176" y="1643"/>
              <a:ext cx="13" cy="1"/>
            </a:xfrm>
            <a:prstGeom prst="line">
              <a:avLst/>
            </a:prstGeom>
            <a:noFill/>
            <a:ln w="0">
              <a:solidFill>
                <a:srgbClr val="000000"/>
              </a:solidFill>
              <a:round/>
              <a:headEnd/>
              <a:tailEnd/>
            </a:ln>
          </p:spPr>
          <p:txBody>
            <a:bodyPr/>
            <a:lstStyle/>
            <a:p>
              <a:endParaRPr lang="en-US"/>
            </a:p>
          </p:txBody>
        </p:sp>
        <p:sp>
          <p:nvSpPr>
            <p:cNvPr id="15506" name="Line 407"/>
            <p:cNvSpPr>
              <a:spLocks noChangeShapeType="1"/>
            </p:cNvSpPr>
            <p:nvPr/>
          </p:nvSpPr>
          <p:spPr bwMode="auto">
            <a:xfrm>
              <a:off x="4176" y="1559"/>
              <a:ext cx="13" cy="1"/>
            </a:xfrm>
            <a:prstGeom prst="line">
              <a:avLst/>
            </a:prstGeom>
            <a:noFill/>
            <a:ln w="0">
              <a:solidFill>
                <a:srgbClr val="000000"/>
              </a:solidFill>
              <a:round/>
              <a:headEnd/>
              <a:tailEnd/>
            </a:ln>
          </p:spPr>
          <p:txBody>
            <a:bodyPr/>
            <a:lstStyle/>
            <a:p>
              <a:endParaRPr lang="en-US"/>
            </a:p>
          </p:txBody>
        </p:sp>
        <p:sp>
          <p:nvSpPr>
            <p:cNvPr id="15507" name="Line 408"/>
            <p:cNvSpPr>
              <a:spLocks noChangeShapeType="1"/>
            </p:cNvSpPr>
            <p:nvPr/>
          </p:nvSpPr>
          <p:spPr bwMode="auto">
            <a:xfrm>
              <a:off x="4176" y="1480"/>
              <a:ext cx="13" cy="1"/>
            </a:xfrm>
            <a:prstGeom prst="line">
              <a:avLst/>
            </a:prstGeom>
            <a:noFill/>
            <a:ln w="0">
              <a:solidFill>
                <a:srgbClr val="000000"/>
              </a:solidFill>
              <a:round/>
              <a:headEnd/>
              <a:tailEnd/>
            </a:ln>
          </p:spPr>
          <p:txBody>
            <a:bodyPr/>
            <a:lstStyle/>
            <a:p>
              <a:endParaRPr lang="en-US"/>
            </a:p>
          </p:txBody>
        </p:sp>
        <p:sp>
          <p:nvSpPr>
            <p:cNvPr id="15508" name="Line 409"/>
            <p:cNvSpPr>
              <a:spLocks noChangeShapeType="1"/>
            </p:cNvSpPr>
            <p:nvPr/>
          </p:nvSpPr>
          <p:spPr bwMode="auto">
            <a:xfrm>
              <a:off x="4176" y="1396"/>
              <a:ext cx="13" cy="1"/>
            </a:xfrm>
            <a:prstGeom prst="line">
              <a:avLst/>
            </a:prstGeom>
            <a:noFill/>
            <a:ln w="0">
              <a:solidFill>
                <a:srgbClr val="000000"/>
              </a:solidFill>
              <a:round/>
              <a:headEnd/>
              <a:tailEnd/>
            </a:ln>
          </p:spPr>
          <p:txBody>
            <a:bodyPr/>
            <a:lstStyle/>
            <a:p>
              <a:endParaRPr lang="en-US"/>
            </a:p>
          </p:txBody>
        </p:sp>
        <p:sp>
          <p:nvSpPr>
            <p:cNvPr id="15509" name="Line 410"/>
            <p:cNvSpPr>
              <a:spLocks noChangeShapeType="1"/>
            </p:cNvSpPr>
            <p:nvPr/>
          </p:nvSpPr>
          <p:spPr bwMode="auto">
            <a:xfrm>
              <a:off x="4189" y="1974"/>
              <a:ext cx="1118" cy="1"/>
            </a:xfrm>
            <a:prstGeom prst="line">
              <a:avLst/>
            </a:prstGeom>
            <a:noFill/>
            <a:ln w="0">
              <a:solidFill>
                <a:srgbClr val="000000"/>
              </a:solidFill>
              <a:round/>
              <a:headEnd/>
              <a:tailEnd/>
            </a:ln>
          </p:spPr>
          <p:txBody>
            <a:bodyPr/>
            <a:lstStyle/>
            <a:p>
              <a:endParaRPr lang="en-US"/>
            </a:p>
          </p:txBody>
        </p:sp>
        <p:sp>
          <p:nvSpPr>
            <p:cNvPr id="15510" name="Line 411"/>
            <p:cNvSpPr>
              <a:spLocks noChangeShapeType="1"/>
            </p:cNvSpPr>
            <p:nvPr/>
          </p:nvSpPr>
          <p:spPr bwMode="auto">
            <a:xfrm flipV="1">
              <a:off x="4189" y="1974"/>
              <a:ext cx="1" cy="9"/>
            </a:xfrm>
            <a:prstGeom prst="line">
              <a:avLst/>
            </a:prstGeom>
            <a:noFill/>
            <a:ln w="0">
              <a:solidFill>
                <a:srgbClr val="000000"/>
              </a:solidFill>
              <a:round/>
              <a:headEnd/>
              <a:tailEnd/>
            </a:ln>
          </p:spPr>
          <p:txBody>
            <a:bodyPr/>
            <a:lstStyle/>
            <a:p>
              <a:endParaRPr lang="en-US"/>
            </a:p>
          </p:txBody>
        </p:sp>
        <p:sp>
          <p:nvSpPr>
            <p:cNvPr id="15511" name="Line 412"/>
            <p:cNvSpPr>
              <a:spLocks noChangeShapeType="1"/>
            </p:cNvSpPr>
            <p:nvPr/>
          </p:nvSpPr>
          <p:spPr bwMode="auto">
            <a:xfrm flipV="1">
              <a:off x="4377" y="1974"/>
              <a:ext cx="1" cy="9"/>
            </a:xfrm>
            <a:prstGeom prst="line">
              <a:avLst/>
            </a:prstGeom>
            <a:noFill/>
            <a:ln w="0">
              <a:solidFill>
                <a:srgbClr val="000000"/>
              </a:solidFill>
              <a:round/>
              <a:headEnd/>
              <a:tailEnd/>
            </a:ln>
          </p:spPr>
          <p:txBody>
            <a:bodyPr/>
            <a:lstStyle/>
            <a:p>
              <a:endParaRPr lang="en-US"/>
            </a:p>
          </p:txBody>
        </p:sp>
        <p:sp>
          <p:nvSpPr>
            <p:cNvPr id="15512" name="Line 413"/>
            <p:cNvSpPr>
              <a:spLocks noChangeShapeType="1"/>
            </p:cNvSpPr>
            <p:nvPr/>
          </p:nvSpPr>
          <p:spPr bwMode="auto">
            <a:xfrm flipV="1">
              <a:off x="4560" y="1974"/>
              <a:ext cx="1" cy="9"/>
            </a:xfrm>
            <a:prstGeom prst="line">
              <a:avLst/>
            </a:prstGeom>
            <a:noFill/>
            <a:ln w="0">
              <a:solidFill>
                <a:srgbClr val="000000"/>
              </a:solidFill>
              <a:round/>
              <a:headEnd/>
              <a:tailEnd/>
            </a:ln>
          </p:spPr>
          <p:txBody>
            <a:bodyPr/>
            <a:lstStyle/>
            <a:p>
              <a:endParaRPr lang="en-US"/>
            </a:p>
          </p:txBody>
        </p:sp>
        <p:sp>
          <p:nvSpPr>
            <p:cNvPr id="15513" name="Line 414"/>
            <p:cNvSpPr>
              <a:spLocks noChangeShapeType="1"/>
            </p:cNvSpPr>
            <p:nvPr/>
          </p:nvSpPr>
          <p:spPr bwMode="auto">
            <a:xfrm flipV="1">
              <a:off x="4748" y="1974"/>
              <a:ext cx="1" cy="9"/>
            </a:xfrm>
            <a:prstGeom prst="line">
              <a:avLst/>
            </a:prstGeom>
            <a:noFill/>
            <a:ln w="0">
              <a:solidFill>
                <a:srgbClr val="000000"/>
              </a:solidFill>
              <a:round/>
              <a:headEnd/>
              <a:tailEnd/>
            </a:ln>
          </p:spPr>
          <p:txBody>
            <a:bodyPr/>
            <a:lstStyle/>
            <a:p>
              <a:endParaRPr lang="en-US"/>
            </a:p>
          </p:txBody>
        </p:sp>
        <p:sp>
          <p:nvSpPr>
            <p:cNvPr id="15514" name="Line 415"/>
            <p:cNvSpPr>
              <a:spLocks noChangeShapeType="1"/>
            </p:cNvSpPr>
            <p:nvPr/>
          </p:nvSpPr>
          <p:spPr bwMode="auto">
            <a:xfrm flipV="1">
              <a:off x="4936" y="1974"/>
              <a:ext cx="1" cy="9"/>
            </a:xfrm>
            <a:prstGeom prst="line">
              <a:avLst/>
            </a:prstGeom>
            <a:noFill/>
            <a:ln w="0">
              <a:solidFill>
                <a:srgbClr val="000000"/>
              </a:solidFill>
              <a:round/>
              <a:headEnd/>
              <a:tailEnd/>
            </a:ln>
          </p:spPr>
          <p:txBody>
            <a:bodyPr/>
            <a:lstStyle/>
            <a:p>
              <a:endParaRPr lang="en-US"/>
            </a:p>
          </p:txBody>
        </p:sp>
        <p:sp>
          <p:nvSpPr>
            <p:cNvPr id="15515" name="Line 416"/>
            <p:cNvSpPr>
              <a:spLocks noChangeShapeType="1"/>
            </p:cNvSpPr>
            <p:nvPr/>
          </p:nvSpPr>
          <p:spPr bwMode="auto">
            <a:xfrm flipV="1">
              <a:off x="5120" y="1974"/>
              <a:ext cx="1" cy="9"/>
            </a:xfrm>
            <a:prstGeom prst="line">
              <a:avLst/>
            </a:prstGeom>
            <a:noFill/>
            <a:ln w="0">
              <a:solidFill>
                <a:srgbClr val="000000"/>
              </a:solidFill>
              <a:round/>
              <a:headEnd/>
              <a:tailEnd/>
            </a:ln>
          </p:spPr>
          <p:txBody>
            <a:bodyPr/>
            <a:lstStyle/>
            <a:p>
              <a:endParaRPr lang="en-US"/>
            </a:p>
          </p:txBody>
        </p:sp>
        <p:sp>
          <p:nvSpPr>
            <p:cNvPr id="15516" name="Line 417"/>
            <p:cNvSpPr>
              <a:spLocks noChangeShapeType="1"/>
            </p:cNvSpPr>
            <p:nvPr/>
          </p:nvSpPr>
          <p:spPr bwMode="auto">
            <a:xfrm flipV="1">
              <a:off x="5307" y="1974"/>
              <a:ext cx="1" cy="9"/>
            </a:xfrm>
            <a:prstGeom prst="line">
              <a:avLst/>
            </a:prstGeom>
            <a:noFill/>
            <a:ln w="0">
              <a:solidFill>
                <a:srgbClr val="000000"/>
              </a:solidFill>
              <a:round/>
              <a:headEnd/>
              <a:tailEnd/>
            </a:ln>
          </p:spPr>
          <p:txBody>
            <a:bodyPr/>
            <a:lstStyle/>
            <a:p>
              <a:endParaRPr lang="en-US"/>
            </a:p>
          </p:txBody>
        </p:sp>
        <p:sp>
          <p:nvSpPr>
            <p:cNvPr id="15517" name="Freeform 418"/>
            <p:cNvSpPr>
              <a:spLocks/>
            </p:cNvSpPr>
            <p:nvPr/>
          </p:nvSpPr>
          <p:spPr bwMode="auto">
            <a:xfrm>
              <a:off x="4281" y="1848"/>
              <a:ext cx="934" cy="126"/>
            </a:xfrm>
            <a:custGeom>
              <a:avLst/>
              <a:gdLst>
                <a:gd name="T0" fmla="*/ 0 w 224"/>
                <a:gd name="T1" fmla="*/ 196 h 27"/>
                <a:gd name="T2" fmla="*/ 784 w 224"/>
                <a:gd name="T3" fmla="*/ 196 h 27"/>
                <a:gd name="T4" fmla="*/ 1564 w 224"/>
                <a:gd name="T5" fmla="*/ 588 h 27"/>
                <a:gd name="T6" fmla="*/ 2331 w 224"/>
                <a:gd name="T7" fmla="*/ 0 h 27"/>
                <a:gd name="T8" fmla="*/ 3111 w 224"/>
                <a:gd name="T9" fmla="*/ 196 h 27"/>
                <a:gd name="T10" fmla="*/ 3894 w 224"/>
                <a:gd name="T11" fmla="*/ 196 h 27"/>
                <a:gd name="T12" fmla="*/ 0 60000 65536"/>
                <a:gd name="T13" fmla="*/ 0 60000 65536"/>
                <a:gd name="T14" fmla="*/ 0 60000 65536"/>
                <a:gd name="T15" fmla="*/ 0 60000 65536"/>
                <a:gd name="T16" fmla="*/ 0 60000 65536"/>
                <a:gd name="T17" fmla="*/ 0 60000 65536"/>
                <a:gd name="T18" fmla="*/ 0 w 224"/>
                <a:gd name="T19" fmla="*/ 0 h 27"/>
                <a:gd name="T20" fmla="*/ 224 w 224"/>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24" h="27">
                  <a:moveTo>
                    <a:pt x="0" y="9"/>
                  </a:moveTo>
                  <a:lnTo>
                    <a:pt x="45" y="9"/>
                  </a:lnTo>
                  <a:lnTo>
                    <a:pt x="90" y="27"/>
                  </a:lnTo>
                  <a:lnTo>
                    <a:pt x="134" y="0"/>
                  </a:lnTo>
                  <a:lnTo>
                    <a:pt x="179" y="9"/>
                  </a:lnTo>
                  <a:lnTo>
                    <a:pt x="224" y="9"/>
                  </a:lnTo>
                </a:path>
              </a:pathLst>
            </a:custGeom>
            <a:noFill/>
            <a:ln w="4">
              <a:solidFill>
                <a:srgbClr val="8C8CFF"/>
              </a:solidFill>
              <a:prstDash val="solid"/>
              <a:round/>
              <a:headEnd/>
              <a:tailEnd/>
            </a:ln>
          </p:spPr>
          <p:txBody>
            <a:bodyPr/>
            <a:lstStyle/>
            <a:p>
              <a:endParaRPr lang="en-US"/>
            </a:p>
          </p:txBody>
        </p:sp>
        <p:sp>
          <p:nvSpPr>
            <p:cNvPr id="15518" name="Freeform 419"/>
            <p:cNvSpPr>
              <a:spLocks/>
            </p:cNvSpPr>
            <p:nvPr/>
          </p:nvSpPr>
          <p:spPr bwMode="auto">
            <a:xfrm>
              <a:off x="4281" y="1643"/>
              <a:ext cx="934" cy="247"/>
            </a:xfrm>
            <a:custGeom>
              <a:avLst/>
              <a:gdLst>
                <a:gd name="T0" fmla="*/ 0 w 224"/>
                <a:gd name="T1" fmla="*/ 587 h 53"/>
                <a:gd name="T2" fmla="*/ 784 w 224"/>
                <a:gd name="T3" fmla="*/ 391 h 53"/>
                <a:gd name="T4" fmla="*/ 1564 w 224"/>
                <a:gd name="T5" fmla="*/ 1151 h 53"/>
                <a:gd name="T6" fmla="*/ 2331 w 224"/>
                <a:gd name="T7" fmla="*/ 0 h 53"/>
                <a:gd name="T8" fmla="*/ 3111 w 224"/>
                <a:gd name="T9" fmla="*/ 783 h 53"/>
                <a:gd name="T10" fmla="*/ 3894 w 224"/>
                <a:gd name="T11" fmla="*/ 783 h 53"/>
                <a:gd name="T12" fmla="*/ 0 60000 65536"/>
                <a:gd name="T13" fmla="*/ 0 60000 65536"/>
                <a:gd name="T14" fmla="*/ 0 60000 65536"/>
                <a:gd name="T15" fmla="*/ 0 60000 65536"/>
                <a:gd name="T16" fmla="*/ 0 60000 65536"/>
                <a:gd name="T17" fmla="*/ 0 60000 65536"/>
                <a:gd name="T18" fmla="*/ 0 w 224"/>
                <a:gd name="T19" fmla="*/ 0 h 53"/>
                <a:gd name="T20" fmla="*/ 224 w 224"/>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224" h="53">
                  <a:moveTo>
                    <a:pt x="0" y="27"/>
                  </a:moveTo>
                  <a:lnTo>
                    <a:pt x="45" y="18"/>
                  </a:lnTo>
                  <a:lnTo>
                    <a:pt x="90" y="53"/>
                  </a:lnTo>
                  <a:lnTo>
                    <a:pt x="134" y="0"/>
                  </a:lnTo>
                  <a:lnTo>
                    <a:pt x="179" y="36"/>
                  </a:lnTo>
                  <a:lnTo>
                    <a:pt x="224" y="36"/>
                  </a:lnTo>
                </a:path>
              </a:pathLst>
            </a:custGeom>
            <a:noFill/>
            <a:ln w="4">
              <a:solidFill>
                <a:srgbClr val="A040A0"/>
              </a:solidFill>
              <a:prstDash val="solid"/>
              <a:round/>
              <a:headEnd/>
              <a:tailEnd/>
            </a:ln>
          </p:spPr>
          <p:txBody>
            <a:bodyPr/>
            <a:lstStyle/>
            <a:p>
              <a:endParaRPr lang="en-US"/>
            </a:p>
          </p:txBody>
        </p:sp>
        <p:sp>
          <p:nvSpPr>
            <p:cNvPr id="15519" name="Rectangle 420"/>
            <p:cNvSpPr>
              <a:spLocks noChangeArrowheads="1"/>
            </p:cNvSpPr>
            <p:nvPr/>
          </p:nvSpPr>
          <p:spPr bwMode="auto">
            <a:xfrm>
              <a:off x="4268" y="1876"/>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520" name="Rectangle 421"/>
            <p:cNvSpPr>
              <a:spLocks noChangeArrowheads="1"/>
            </p:cNvSpPr>
            <p:nvPr/>
          </p:nvSpPr>
          <p:spPr bwMode="auto">
            <a:xfrm>
              <a:off x="4456" y="1876"/>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521" name="Rectangle 422"/>
            <p:cNvSpPr>
              <a:spLocks noChangeArrowheads="1"/>
            </p:cNvSpPr>
            <p:nvPr/>
          </p:nvSpPr>
          <p:spPr bwMode="auto">
            <a:xfrm>
              <a:off x="4644" y="1960"/>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522" name="Rectangle 423"/>
            <p:cNvSpPr>
              <a:spLocks noChangeArrowheads="1"/>
            </p:cNvSpPr>
            <p:nvPr/>
          </p:nvSpPr>
          <p:spPr bwMode="auto">
            <a:xfrm>
              <a:off x="4827" y="1834"/>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523" name="Rectangle 424"/>
            <p:cNvSpPr>
              <a:spLocks noChangeArrowheads="1"/>
            </p:cNvSpPr>
            <p:nvPr/>
          </p:nvSpPr>
          <p:spPr bwMode="auto">
            <a:xfrm>
              <a:off x="5015" y="1876"/>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524" name="Rectangle 425"/>
            <p:cNvSpPr>
              <a:spLocks noChangeArrowheads="1"/>
            </p:cNvSpPr>
            <p:nvPr/>
          </p:nvSpPr>
          <p:spPr bwMode="auto">
            <a:xfrm>
              <a:off x="5203" y="1876"/>
              <a:ext cx="21" cy="23"/>
            </a:xfrm>
            <a:prstGeom prst="rect">
              <a:avLst/>
            </a:prstGeom>
            <a:solidFill>
              <a:srgbClr val="8C8CFF"/>
            </a:solidFill>
            <a:ln w="4">
              <a:solidFill>
                <a:srgbClr val="8C8CFF"/>
              </a:solidFill>
              <a:miter lim="800000"/>
              <a:headEnd/>
              <a:tailEnd/>
            </a:ln>
          </p:spPr>
          <p:txBody>
            <a:bodyPr/>
            <a:lstStyle/>
            <a:p>
              <a:endParaRPr lang="en-US"/>
            </a:p>
          </p:txBody>
        </p:sp>
        <p:sp>
          <p:nvSpPr>
            <p:cNvPr id="15525" name="Freeform 426"/>
            <p:cNvSpPr>
              <a:spLocks/>
            </p:cNvSpPr>
            <p:nvPr/>
          </p:nvSpPr>
          <p:spPr bwMode="auto">
            <a:xfrm>
              <a:off x="4268" y="1755"/>
              <a:ext cx="25" cy="28"/>
            </a:xfrm>
            <a:custGeom>
              <a:avLst/>
              <a:gdLst>
                <a:gd name="T0" fmla="*/ 13 w 25"/>
                <a:gd name="T1" fmla="*/ 0 h 28"/>
                <a:gd name="T2" fmla="*/ 25 w 25"/>
                <a:gd name="T3" fmla="*/ 28 h 28"/>
                <a:gd name="T4" fmla="*/ 0 w 25"/>
                <a:gd name="T5" fmla="*/ 28 h 28"/>
                <a:gd name="T6" fmla="*/ 13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3" y="0"/>
                  </a:moveTo>
                  <a:lnTo>
                    <a:pt x="25"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526" name="Freeform 427"/>
            <p:cNvSpPr>
              <a:spLocks/>
            </p:cNvSpPr>
            <p:nvPr/>
          </p:nvSpPr>
          <p:spPr bwMode="auto">
            <a:xfrm>
              <a:off x="4456" y="1713"/>
              <a:ext cx="25" cy="28"/>
            </a:xfrm>
            <a:custGeom>
              <a:avLst/>
              <a:gdLst>
                <a:gd name="T0" fmla="*/ 13 w 25"/>
                <a:gd name="T1" fmla="*/ 0 h 28"/>
                <a:gd name="T2" fmla="*/ 25 w 25"/>
                <a:gd name="T3" fmla="*/ 28 h 28"/>
                <a:gd name="T4" fmla="*/ 0 w 25"/>
                <a:gd name="T5" fmla="*/ 28 h 28"/>
                <a:gd name="T6" fmla="*/ 13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3" y="0"/>
                  </a:moveTo>
                  <a:lnTo>
                    <a:pt x="25"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527" name="Freeform 428"/>
            <p:cNvSpPr>
              <a:spLocks/>
            </p:cNvSpPr>
            <p:nvPr/>
          </p:nvSpPr>
          <p:spPr bwMode="auto">
            <a:xfrm>
              <a:off x="4644" y="1876"/>
              <a:ext cx="25" cy="28"/>
            </a:xfrm>
            <a:custGeom>
              <a:avLst/>
              <a:gdLst>
                <a:gd name="T0" fmla="*/ 12 w 25"/>
                <a:gd name="T1" fmla="*/ 0 h 28"/>
                <a:gd name="T2" fmla="*/ 25 w 25"/>
                <a:gd name="T3" fmla="*/ 28 h 28"/>
                <a:gd name="T4" fmla="*/ 0 w 25"/>
                <a:gd name="T5" fmla="*/ 28 h 28"/>
                <a:gd name="T6" fmla="*/ 12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2" y="0"/>
                  </a:moveTo>
                  <a:lnTo>
                    <a:pt x="25" y="28"/>
                  </a:lnTo>
                  <a:lnTo>
                    <a:pt x="0" y="28"/>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528" name="Freeform 429"/>
            <p:cNvSpPr>
              <a:spLocks/>
            </p:cNvSpPr>
            <p:nvPr/>
          </p:nvSpPr>
          <p:spPr bwMode="auto">
            <a:xfrm>
              <a:off x="4827" y="1629"/>
              <a:ext cx="25" cy="28"/>
            </a:xfrm>
            <a:custGeom>
              <a:avLst/>
              <a:gdLst>
                <a:gd name="T0" fmla="*/ 13 w 25"/>
                <a:gd name="T1" fmla="*/ 0 h 28"/>
                <a:gd name="T2" fmla="*/ 25 w 25"/>
                <a:gd name="T3" fmla="*/ 28 h 28"/>
                <a:gd name="T4" fmla="*/ 0 w 25"/>
                <a:gd name="T5" fmla="*/ 28 h 28"/>
                <a:gd name="T6" fmla="*/ 13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3" y="0"/>
                  </a:moveTo>
                  <a:lnTo>
                    <a:pt x="25"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529" name="Freeform 430"/>
            <p:cNvSpPr>
              <a:spLocks/>
            </p:cNvSpPr>
            <p:nvPr/>
          </p:nvSpPr>
          <p:spPr bwMode="auto">
            <a:xfrm>
              <a:off x="5015" y="1797"/>
              <a:ext cx="25" cy="28"/>
            </a:xfrm>
            <a:custGeom>
              <a:avLst/>
              <a:gdLst>
                <a:gd name="T0" fmla="*/ 13 w 25"/>
                <a:gd name="T1" fmla="*/ 0 h 28"/>
                <a:gd name="T2" fmla="*/ 25 w 25"/>
                <a:gd name="T3" fmla="*/ 28 h 28"/>
                <a:gd name="T4" fmla="*/ 0 w 25"/>
                <a:gd name="T5" fmla="*/ 28 h 28"/>
                <a:gd name="T6" fmla="*/ 13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3" y="0"/>
                  </a:moveTo>
                  <a:lnTo>
                    <a:pt x="25" y="28"/>
                  </a:lnTo>
                  <a:lnTo>
                    <a:pt x="0" y="28"/>
                  </a:lnTo>
                  <a:lnTo>
                    <a:pt x="13" y="0"/>
                  </a:lnTo>
                  <a:close/>
                </a:path>
              </a:pathLst>
            </a:custGeom>
            <a:solidFill>
              <a:srgbClr val="A040A0"/>
            </a:solidFill>
            <a:ln w="4">
              <a:solidFill>
                <a:srgbClr val="A040A0"/>
              </a:solidFill>
              <a:prstDash val="solid"/>
              <a:round/>
              <a:headEnd/>
              <a:tailEnd/>
            </a:ln>
          </p:spPr>
          <p:txBody>
            <a:bodyPr/>
            <a:lstStyle/>
            <a:p>
              <a:endParaRPr lang="en-US"/>
            </a:p>
          </p:txBody>
        </p:sp>
        <p:sp>
          <p:nvSpPr>
            <p:cNvPr id="15530" name="Freeform 431"/>
            <p:cNvSpPr>
              <a:spLocks/>
            </p:cNvSpPr>
            <p:nvPr/>
          </p:nvSpPr>
          <p:spPr bwMode="auto">
            <a:xfrm>
              <a:off x="5203" y="1797"/>
              <a:ext cx="25" cy="28"/>
            </a:xfrm>
            <a:custGeom>
              <a:avLst/>
              <a:gdLst>
                <a:gd name="T0" fmla="*/ 12 w 25"/>
                <a:gd name="T1" fmla="*/ 0 h 28"/>
                <a:gd name="T2" fmla="*/ 25 w 25"/>
                <a:gd name="T3" fmla="*/ 28 h 28"/>
                <a:gd name="T4" fmla="*/ 0 w 25"/>
                <a:gd name="T5" fmla="*/ 28 h 28"/>
                <a:gd name="T6" fmla="*/ 12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2" y="0"/>
                  </a:moveTo>
                  <a:lnTo>
                    <a:pt x="25" y="28"/>
                  </a:lnTo>
                  <a:lnTo>
                    <a:pt x="0" y="28"/>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531" name="Rectangle 432"/>
            <p:cNvSpPr>
              <a:spLocks noChangeArrowheads="1"/>
            </p:cNvSpPr>
            <p:nvPr/>
          </p:nvSpPr>
          <p:spPr bwMode="auto">
            <a:xfrm>
              <a:off x="4861" y="1117"/>
              <a:ext cx="436" cy="77"/>
            </a:xfrm>
            <a:prstGeom prst="rect">
              <a:avLst/>
            </a:prstGeom>
            <a:noFill/>
            <a:ln w="9525">
              <a:noFill/>
              <a:miter lim="800000"/>
              <a:headEnd/>
              <a:tailEnd/>
            </a:ln>
          </p:spPr>
          <p:txBody>
            <a:bodyPr wrap="none" lIns="0" tIns="0" rIns="0" bIns="0">
              <a:spAutoFit/>
            </a:bodyPr>
            <a:lstStyle/>
            <a:p>
              <a:pPr defTabSz="914404"/>
              <a:r>
                <a:rPr lang="en-US" sz="700" b="1" dirty="0">
                  <a:solidFill>
                    <a:srgbClr val="000000"/>
                  </a:solidFill>
                </a:rPr>
                <a:t>Risk Exposure</a:t>
              </a:r>
              <a:endParaRPr lang="en-US" dirty="0"/>
            </a:p>
          </p:txBody>
        </p:sp>
        <p:sp>
          <p:nvSpPr>
            <p:cNvPr id="15532" name="Rectangle 433"/>
            <p:cNvSpPr>
              <a:spLocks noChangeArrowheads="1"/>
            </p:cNvSpPr>
            <p:nvPr/>
          </p:nvSpPr>
          <p:spPr bwMode="auto">
            <a:xfrm>
              <a:off x="4456" y="1196"/>
              <a:ext cx="1366" cy="77"/>
            </a:xfrm>
            <a:prstGeom prst="rect">
              <a:avLst/>
            </a:prstGeom>
            <a:noFill/>
            <a:ln w="9525">
              <a:noFill/>
              <a:miter lim="800000"/>
              <a:headEnd/>
              <a:tailEnd/>
            </a:ln>
          </p:spPr>
          <p:txBody>
            <a:bodyPr wrap="none" lIns="0" tIns="0" rIns="0" bIns="0">
              <a:spAutoFit/>
            </a:bodyPr>
            <a:lstStyle/>
            <a:p>
              <a:pPr defTabSz="914404"/>
              <a:r>
                <a:rPr lang="en-US" sz="700" dirty="0">
                  <a:solidFill>
                    <a:srgbClr val="000000"/>
                  </a:solidFill>
                </a:rPr>
                <a:t>Risk % of Liabilities - Credit Spreads - Diversified</a:t>
              </a:r>
              <a:endParaRPr lang="en-US" dirty="0"/>
            </a:p>
          </p:txBody>
        </p:sp>
        <p:sp>
          <p:nvSpPr>
            <p:cNvPr id="15533" name="Rectangle 434"/>
            <p:cNvSpPr>
              <a:spLocks noChangeArrowheads="1"/>
            </p:cNvSpPr>
            <p:nvPr/>
          </p:nvSpPr>
          <p:spPr bwMode="auto">
            <a:xfrm>
              <a:off x="4105" y="1946"/>
              <a:ext cx="5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0%</a:t>
              </a:r>
              <a:endParaRPr lang="en-US" dirty="0"/>
            </a:p>
          </p:txBody>
        </p:sp>
        <p:sp>
          <p:nvSpPr>
            <p:cNvPr id="15534" name="Rectangle 435"/>
            <p:cNvSpPr>
              <a:spLocks noChangeArrowheads="1"/>
            </p:cNvSpPr>
            <p:nvPr/>
          </p:nvSpPr>
          <p:spPr bwMode="auto">
            <a:xfrm>
              <a:off x="4105" y="1862"/>
              <a:ext cx="5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2%</a:t>
              </a:r>
              <a:endParaRPr lang="en-US" dirty="0"/>
            </a:p>
          </p:txBody>
        </p:sp>
        <p:sp>
          <p:nvSpPr>
            <p:cNvPr id="15535" name="Rectangle 436"/>
            <p:cNvSpPr>
              <a:spLocks noChangeArrowheads="1"/>
            </p:cNvSpPr>
            <p:nvPr/>
          </p:nvSpPr>
          <p:spPr bwMode="auto">
            <a:xfrm>
              <a:off x="4105" y="1783"/>
              <a:ext cx="5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4%</a:t>
              </a:r>
              <a:endParaRPr lang="en-US" dirty="0"/>
            </a:p>
          </p:txBody>
        </p:sp>
        <p:sp>
          <p:nvSpPr>
            <p:cNvPr id="15536" name="Rectangle 437"/>
            <p:cNvSpPr>
              <a:spLocks noChangeArrowheads="1"/>
            </p:cNvSpPr>
            <p:nvPr/>
          </p:nvSpPr>
          <p:spPr bwMode="auto">
            <a:xfrm>
              <a:off x="4105" y="1699"/>
              <a:ext cx="5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6%</a:t>
              </a:r>
              <a:endParaRPr lang="en-US" dirty="0"/>
            </a:p>
          </p:txBody>
        </p:sp>
        <p:sp>
          <p:nvSpPr>
            <p:cNvPr id="15537" name="Rectangle 438"/>
            <p:cNvSpPr>
              <a:spLocks noChangeArrowheads="1"/>
            </p:cNvSpPr>
            <p:nvPr/>
          </p:nvSpPr>
          <p:spPr bwMode="auto">
            <a:xfrm>
              <a:off x="4105" y="1615"/>
              <a:ext cx="5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8%</a:t>
              </a:r>
              <a:endParaRPr lang="en-US" dirty="0"/>
            </a:p>
          </p:txBody>
        </p:sp>
        <p:sp>
          <p:nvSpPr>
            <p:cNvPr id="15538" name="Rectangle 439"/>
            <p:cNvSpPr>
              <a:spLocks noChangeArrowheads="1"/>
            </p:cNvSpPr>
            <p:nvPr/>
          </p:nvSpPr>
          <p:spPr bwMode="auto">
            <a:xfrm>
              <a:off x="4093" y="1531"/>
              <a:ext cx="7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10%</a:t>
              </a:r>
              <a:endParaRPr lang="en-US" dirty="0"/>
            </a:p>
          </p:txBody>
        </p:sp>
        <p:sp>
          <p:nvSpPr>
            <p:cNvPr id="15539" name="Rectangle 440"/>
            <p:cNvSpPr>
              <a:spLocks noChangeArrowheads="1"/>
            </p:cNvSpPr>
            <p:nvPr/>
          </p:nvSpPr>
          <p:spPr bwMode="auto">
            <a:xfrm>
              <a:off x="4093" y="1452"/>
              <a:ext cx="7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12%</a:t>
              </a:r>
              <a:endParaRPr lang="en-US" dirty="0"/>
            </a:p>
          </p:txBody>
        </p:sp>
        <p:sp>
          <p:nvSpPr>
            <p:cNvPr id="15540" name="Rectangle 441"/>
            <p:cNvSpPr>
              <a:spLocks noChangeArrowheads="1"/>
            </p:cNvSpPr>
            <p:nvPr/>
          </p:nvSpPr>
          <p:spPr bwMode="auto">
            <a:xfrm>
              <a:off x="4093" y="1368"/>
              <a:ext cx="7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14%</a:t>
              </a:r>
              <a:endParaRPr lang="en-US" dirty="0"/>
            </a:p>
          </p:txBody>
        </p:sp>
        <p:sp>
          <p:nvSpPr>
            <p:cNvPr id="15541" name="Rectangle 442"/>
            <p:cNvSpPr>
              <a:spLocks noChangeArrowheads="1"/>
            </p:cNvSpPr>
            <p:nvPr/>
          </p:nvSpPr>
          <p:spPr bwMode="auto">
            <a:xfrm>
              <a:off x="4431" y="2002"/>
              <a:ext cx="89"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a:t>
              </a:r>
              <a:endParaRPr lang="en-US" dirty="0"/>
            </a:p>
          </p:txBody>
        </p:sp>
        <p:sp>
          <p:nvSpPr>
            <p:cNvPr id="15542" name="Rectangle 443"/>
            <p:cNvSpPr>
              <a:spLocks noChangeArrowheads="1"/>
            </p:cNvSpPr>
            <p:nvPr/>
          </p:nvSpPr>
          <p:spPr bwMode="auto">
            <a:xfrm>
              <a:off x="4414" y="2053"/>
              <a:ext cx="120"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Entity 1</a:t>
              </a:r>
              <a:endParaRPr lang="en-US" dirty="0"/>
            </a:p>
          </p:txBody>
        </p:sp>
        <p:sp>
          <p:nvSpPr>
            <p:cNvPr id="15543" name="Rectangle 444"/>
            <p:cNvSpPr>
              <a:spLocks noChangeArrowheads="1"/>
            </p:cNvSpPr>
            <p:nvPr/>
          </p:nvSpPr>
          <p:spPr bwMode="auto">
            <a:xfrm>
              <a:off x="4615" y="2002"/>
              <a:ext cx="10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1 -</a:t>
              </a:r>
              <a:endParaRPr lang="en-US" dirty="0"/>
            </a:p>
          </p:txBody>
        </p:sp>
        <p:sp>
          <p:nvSpPr>
            <p:cNvPr id="15544" name="Rectangle 445"/>
            <p:cNvSpPr>
              <a:spLocks noChangeArrowheads="1"/>
            </p:cNvSpPr>
            <p:nvPr/>
          </p:nvSpPr>
          <p:spPr bwMode="auto">
            <a:xfrm>
              <a:off x="4623" y="2053"/>
              <a:ext cx="85"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Term</a:t>
              </a:r>
              <a:endParaRPr lang="en-US" dirty="0"/>
            </a:p>
          </p:txBody>
        </p:sp>
        <p:sp>
          <p:nvSpPr>
            <p:cNvPr id="15545" name="Rectangle 446"/>
            <p:cNvSpPr>
              <a:spLocks noChangeArrowheads="1"/>
            </p:cNvSpPr>
            <p:nvPr/>
          </p:nvSpPr>
          <p:spPr bwMode="auto">
            <a:xfrm>
              <a:off x="4581" y="2104"/>
              <a:ext cx="17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Assurance</a:t>
              </a:r>
              <a:endParaRPr lang="en-US" dirty="0"/>
            </a:p>
          </p:txBody>
        </p:sp>
        <p:sp>
          <p:nvSpPr>
            <p:cNvPr id="15546" name="Rectangle 447"/>
            <p:cNvSpPr>
              <a:spLocks noChangeArrowheads="1"/>
            </p:cNvSpPr>
            <p:nvPr/>
          </p:nvSpPr>
          <p:spPr bwMode="auto">
            <a:xfrm>
              <a:off x="4794" y="2002"/>
              <a:ext cx="10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2 -</a:t>
              </a:r>
              <a:endParaRPr lang="en-US" dirty="0"/>
            </a:p>
          </p:txBody>
        </p:sp>
        <p:sp>
          <p:nvSpPr>
            <p:cNvPr id="15547" name="Rectangle 448"/>
            <p:cNvSpPr>
              <a:spLocks noChangeArrowheads="1"/>
            </p:cNvSpPr>
            <p:nvPr/>
          </p:nvSpPr>
          <p:spPr bwMode="auto">
            <a:xfrm>
              <a:off x="4773" y="2053"/>
              <a:ext cx="148"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Annuities</a:t>
              </a:r>
              <a:endParaRPr lang="en-US" dirty="0"/>
            </a:p>
          </p:txBody>
        </p:sp>
        <p:sp>
          <p:nvSpPr>
            <p:cNvPr id="15548" name="Rectangle 449"/>
            <p:cNvSpPr>
              <a:spLocks noChangeArrowheads="1"/>
            </p:cNvSpPr>
            <p:nvPr/>
          </p:nvSpPr>
          <p:spPr bwMode="auto">
            <a:xfrm>
              <a:off x="4990" y="2002"/>
              <a:ext cx="89"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a:t>
              </a:r>
              <a:endParaRPr lang="en-US" dirty="0"/>
            </a:p>
          </p:txBody>
        </p:sp>
        <p:sp>
          <p:nvSpPr>
            <p:cNvPr id="15549" name="Rectangle 450"/>
            <p:cNvSpPr>
              <a:spLocks noChangeArrowheads="1"/>
            </p:cNvSpPr>
            <p:nvPr/>
          </p:nvSpPr>
          <p:spPr bwMode="auto">
            <a:xfrm>
              <a:off x="4969" y="2053"/>
              <a:ext cx="120"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Entity 2</a:t>
              </a:r>
              <a:endParaRPr lang="en-US" dirty="0"/>
            </a:p>
          </p:txBody>
        </p:sp>
        <p:sp>
          <p:nvSpPr>
            <p:cNvPr id="15550" name="Rectangle 451"/>
            <p:cNvSpPr>
              <a:spLocks noChangeArrowheads="1"/>
            </p:cNvSpPr>
            <p:nvPr/>
          </p:nvSpPr>
          <p:spPr bwMode="auto">
            <a:xfrm>
              <a:off x="5165" y="2002"/>
              <a:ext cx="10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3 -</a:t>
              </a:r>
              <a:endParaRPr lang="en-US" dirty="0"/>
            </a:p>
          </p:txBody>
        </p:sp>
        <p:sp>
          <p:nvSpPr>
            <p:cNvPr id="15551" name="Rectangle 452"/>
            <p:cNvSpPr>
              <a:spLocks noChangeArrowheads="1"/>
            </p:cNvSpPr>
            <p:nvPr/>
          </p:nvSpPr>
          <p:spPr bwMode="auto">
            <a:xfrm>
              <a:off x="5149" y="2053"/>
              <a:ext cx="148"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Pensions</a:t>
              </a:r>
              <a:endParaRPr lang="en-US" dirty="0"/>
            </a:p>
          </p:txBody>
        </p:sp>
        <p:sp>
          <p:nvSpPr>
            <p:cNvPr id="15552" name="Line 453"/>
            <p:cNvSpPr>
              <a:spLocks noChangeShapeType="1"/>
            </p:cNvSpPr>
            <p:nvPr/>
          </p:nvSpPr>
          <p:spPr bwMode="auto">
            <a:xfrm>
              <a:off x="4560" y="1974"/>
              <a:ext cx="1" cy="182"/>
            </a:xfrm>
            <a:prstGeom prst="line">
              <a:avLst/>
            </a:prstGeom>
            <a:noFill/>
            <a:ln w="0">
              <a:solidFill>
                <a:srgbClr val="000000"/>
              </a:solidFill>
              <a:round/>
              <a:headEnd/>
              <a:tailEnd/>
            </a:ln>
          </p:spPr>
          <p:txBody>
            <a:bodyPr/>
            <a:lstStyle/>
            <a:p>
              <a:endParaRPr lang="en-US"/>
            </a:p>
          </p:txBody>
        </p:sp>
        <p:sp>
          <p:nvSpPr>
            <p:cNvPr id="15553" name="Line 454"/>
            <p:cNvSpPr>
              <a:spLocks noChangeShapeType="1"/>
            </p:cNvSpPr>
            <p:nvPr/>
          </p:nvSpPr>
          <p:spPr bwMode="auto">
            <a:xfrm>
              <a:off x="4748" y="1974"/>
              <a:ext cx="1" cy="182"/>
            </a:xfrm>
            <a:prstGeom prst="line">
              <a:avLst/>
            </a:prstGeom>
            <a:noFill/>
            <a:ln w="0">
              <a:solidFill>
                <a:srgbClr val="000000"/>
              </a:solidFill>
              <a:round/>
              <a:headEnd/>
              <a:tailEnd/>
            </a:ln>
          </p:spPr>
          <p:txBody>
            <a:bodyPr/>
            <a:lstStyle/>
            <a:p>
              <a:endParaRPr lang="en-US"/>
            </a:p>
          </p:txBody>
        </p:sp>
        <p:sp>
          <p:nvSpPr>
            <p:cNvPr id="15554" name="Line 455"/>
            <p:cNvSpPr>
              <a:spLocks noChangeShapeType="1"/>
            </p:cNvSpPr>
            <p:nvPr/>
          </p:nvSpPr>
          <p:spPr bwMode="auto">
            <a:xfrm>
              <a:off x="5120" y="1974"/>
              <a:ext cx="1" cy="182"/>
            </a:xfrm>
            <a:prstGeom prst="line">
              <a:avLst/>
            </a:prstGeom>
            <a:noFill/>
            <a:ln w="0">
              <a:solidFill>
                <a:srgbClr val="000000"/>
              </a:solidFill>
              <a:round/>
              <a:headEnd/>
              <a:tailEnd/>
            </a:ln>
          </p:spPr>
          <p:txBody>
            <a:bodyPr/>
            <a:lstStyle/>
            <a:p>
              <a:endParaRPr lang="en-US"/>
            </a:p>
          </p:txBody>
        </p:sp>
        <p:sp>
          <p:nvSpPr>
            <p:cNvPr id="15555" name="Rectangle 456"/>
            <p:cNvSpPr>
              <a:spLocks noChangeArrowheads="1"/>
            </p:cNvSpPr>
            <p:nvPr/>
          </p:nvSpPr>
          <p:spPr bwMode="auto">
            <a:xfrm>
              <a:off x="4235" y="2183"/>
              <a:ext cx="101"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Group</a:t>
              </a:r>
              <a:endParaRPr lang="en-US" dirty="0"/>
            </a:p>
          </p:txBody>
        </p:sp>
        <p:sp>
          <p:nvSpPr>
            <p:cNvPr id="15556" name="Rectangle 457"/>
            <p:cNvSpPr>
              <a:spLocks noChangeArrowheads="1"/>
            </p:cNvSpPr>
            <p:nvPr/>
          </p:nvSpPr>
          <p:spPr bwMode="auto">
            <a:xfrm>
              <a:off x="4560" y="2183"/>
              <a:ext cx="219"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 Entity 1</a:t>
              </a:r>
              <a:endParaRPr lang="en-US" dirty="0"/>
            </a:p>
          </p:txBody>
        </p:sp>
        <p:sp>
          <p:nvSpPr>
            <p:cNvPr id="15557" name="Rectangle 458"/>
            <p:cNvSpPr>
              <a:spLocks noChangeArrowheads="1"/>
            </p:cNvSpPr>
            <p:nvPr/>
          </p:nvSpPr>
          <p:spPr bwMode="auto">
            <a:xfrm>
              <a:off x="5019" y="2183"/>
              <a:ext cx="219"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 Entity 2</a:t>
              </a:r>
              <a:endParaRPr lang="en-US" dirty="0"/>
            </a:p>
          </p:txBody>
        </p:sp>
        <p:sp>
          <p:nvSpPr>
            <p:cNvPr id="15558" name="Line 459"/>
            <p:cNvSpPr>
              <a:spLocks noChangeShapeType="1"/>
            </p:cNvSpPr>
            <p:nvPr/>
          </p:nvSpPr>
          <p:spPr bwMode="auto">
            <a:xfrm>
              <a:off x="4189" y="1974"/>
              <a:ext cx="1" cy="261"/>
            </a:xfrm>
            <a:prstGeom prst="line">
              <a:avLst/>
            </a:prstGeom>
            <a:noFill/>
            <a:ln w="0">
              <a:solidFill>
                <a:srgbClr val="000000"/>
              </a:solidFill>
              <a:round/>
              <a:headEnd/>
              <a:tailEnd/>
            </a:ln>
          </p:spPr>
          <p:txBody>
            <a:bodyPr/>
            <a:lstStyle/>
            <a:p>
              <a:endParaRPr lang="en-US"/>
            </a:p>
          </p:txBody>
        </p:sp>
        <p:sp>
          <p:nvSpPr>
            <p:cNvPr id="15559" name="Line 460"/>
            <p:cNvSpPr>
              <a:spLocks noChangeShapeType="1"/>
            </p:cNvSpPr>
            <p:nvPr/>
          </p:nvSpPr>
          <p:spPr bwMode="auto">
            <a:xfrm>
              <a:off x="5307" y="1974"/>
              <a:ext cx="1" cy="261"/>
            </a:xfrm>
            <a:prstGeom prst="line">
              <a:avLst/>
            </a:prstGeom>
            <a:noFill/>
            <a:ln w="0">
              <a:solidFill>
                <a:srgbClr val="000000"/>
              </a:solidFill>
              <a:round/>
              <a:headEnd/>
              <a:tailEnd/>
            </a:ln>
          </p:spPr>
          <p:txBody>
            <a:bodyPr/>
            <a:lstStyle/>
            <a:p>
              <a:endParaRPr lang="en-US"/>
            </a:p>
          </p:txBody>
        </p:sp>
        <p:sp>
          <p:nvSpPr>
            <p:cNvPr id="15560" name="Line 461"/>
            <p:cNvSpPr>
              <a:spLocks noChangeShapeType="1"/>
            </p:cNvSpPr>
            <p:nvPr/>
          </p:nvSpPr>
          <p:spPr bwMode="auto">
            <a:xfrm>
              <a:off x="4377" y="1974"/>
              <a:ext cx="1" cy="261"/>
            </a:xfrm>
            <a:prstGeom prst="line">
              <a:avLst/>
            </a:prstGeom>
            <a:noFill/>
            <a:ln w="0">
              <a:solidFill>
                <a:srgbClr val="000000"/>
              </a:solidFill>
              <a:round/>
              <a:headEnd/>
              <a:tailEnd/>
            </a:ln>
          </p:spPr>
          <p:txBody>
            <a:bodyPr/>
            <a:lstStyle/>
            <a:p>
              <a:endParaRPr lang="en-US"/>
            </a:p>
          </p:txBody>
        </p:sp>
        <p:sp>
          <p:nvSpPr>
            <p:cNvPr id="15561" name="Line 462"/>
            <p:cNvSpPr>
              <a:spLocks noChangeShapeType="1"/>
            </p:cNvSpPr>
            <p:nvPr/>
          </p:nvSpPr>
          <p:spPr bwMode="auto">
            <a:xfrm>
              <a:off x="4936" y="1974"/>
              <a:ext cx="1" cy="261"/>
            </a:xfrm>
            <a:prstGeom prst="line">
              <a:avLst/>
            </a:prstGeom>
            <a:noFill/>
            <a:ln w="0">
              <a:solidFill>
                <a:srgbClr val="000000"/>
              </a:solidFill>
              <a:round/>
              <a:headEnd/>
              <a:tailEnd/>
            </a:ln>
          </p:spPr>
          <p:txBody>
            <a:bodyPr/>
            <a:lstStyle/>
            <a:p>
              <a:endParaRPr lang="en-US"/>
            </a:p>
          </p:txBody>
        </p:sp>
        <p:sp>
          <p:nvSpPr>
            <p:cNvPr id="15562" name="Rectangle 463"/>
            <p:cNvSpPr>
              <a:spLocks noChangeArrowheads="1"/>
            </p:cNvSpPr>
            <p:nvPr/>
          </p:nvSpPr>
          <p:spPr bwMode="auto">
            <a:xfrm>
              <a:off x="5353" y="1508"/>
              <a:ext cx="676" cy="349"/>
            </a:xfrm>
            <a:prstGeom prst="rect">
              <a:avLst/>
            </a:prstGeom>
            <a:solidFill>
              <a:srgbClr val="FFFFFF"/>
            </a:solidFill>
            <a:ln w="0">
              <a:solidFill>
                <a:srgbClr val="000000"/>
              </a:solidFill>
              <a:miter lim="800000"/>
              <a:headEnd/>
              <a:tailEnd/>
            </a:ln>
          </p:spPr>
          <p:txBody>
            <a:bodyPr/>
            <a:lstStyle/>
            <a:p>
              <a:endParaRPr lang="en-US"/>
            </a:p>
          </p:txBody>
        </p:sp>
        <p:sp>
          <p:nvSpPr>
            <p:cNvPr id="15563" name="Rectangle 464"/>
            <p:cNvSpPr>
              <a:spLocks noChangeArrowheads="1"/>
            </p:cNvSpPr>
            <p:nvPr/>
          </p:nvSpPr>
          <p:spPr bwMode="auto">
            <a:xfrm>
              <a:off x="5370" y="1531"/>
              <a:ext cx="104" cy="24"/>
            </a:xfrm>
            <a:prstGeom prst="rect">
              <a:avLst/>
            </a:prstGeom>
            <a:solidFill>
              <a:srgbClr val="000599"/>
            </a:solidFill>
            <a:ln w="4">
              <a:solidFill>
                <a:srgbClr val="000000"/>
              </a:solidFill>
              <a:miter lim="800000"/>
              <a:headEnd/>
              <a:tailEnd/>
            </a:ln>
          </p:spPr>
          <p:txBody>
            <a:bodyPr/>
            <a:lstStyle/>
            <a:p>
              <a:endParaRPr lang="en-US"/>
            </a:p>
          </p:txBody>
        </p:sp>
        <p:sp>
          <p:nvSpPr>
            <p:cNvPr id="15564" name="Rectangle 465"/>
            <p:cNvSpPr>
              <a:spLocks noChangeArrowheads="1"/>
            </p:cNvSpPr>
            <p:nvPr/>
          </p:nvSpPr>
          <p:spPr bwMode="auto">
            <a:xfrm>
              <a:off x="5487" y="1517"/>
              <a:ext cx="242"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Credit Spreads</a:t>
              </a:r>
              <a:endParaRPr lang="en-US" dirty="0"/>
            </a:p>
          </p:txBody>
        </p:sp>
        <p:sp>
          <p:nvSpPr>
            <p:cNvPr id="15565" name="Line 466"/>
            <p:cNvSpPr>
              <a:spLocks noChangeShapeType="1"/>
            </p:cNvSpPr>
            <p:nvPr/>
          </p:nvSpPr>
          <p:spPr bwMode="auto">
            <a:xfrm>
              <a:off x="5370" y="1662"/>
              <a:ext cx="108" cy="1"/>
            </a:xfrm>
            <a:prstGeom prst="line">
              <a:avLst/>
            </a:prstGeom>
            <a:noFill/>
            <a:ln w="4">
              <a:solidFill>
                <a:srgbClr val="8C8CFF"/>
              </a:solidFill>
              <a:round/>
              <a:headEnd/>
              <a:tailEnd/>
            </a:ln>
          </p:spPr>
          <p:txBody>
            <a:bodyPr/>
            <a:lstStyle/>
            <a:p>
              <a:endParaRPr lang="en-US"/>
            </a:p>
          </p:txBody>
        </p:sp>
        <p:sp>
          <p:nvSpPr>
            <p:cNvPr id="15566" name="Rectangle 467"/>
            <p:cNvSpPr>
              <a:spLocks noChangeArrowheads="1"/>
            </p:cNvSpPr>
            <p:nvPr/>
          </p:nvSpPr>
          <p:spPr bwMode="auto">
            <a:xfrm>
              <a:off x="5412" y="1648"/>
              <a:ext cx="20" cy="23"/>
            </a:xfrm>
            <a:prstGeom prst="rect">
              <a:avLst/>
            </a:prstGeom>
            <a:solidFill>
              <a:srgbClr val="8C8CFF"/>
            </a:solidFill>
            <a:ln w="4">
              <a:solidFill>
                <a:srgbClr val="8C8CFF"/>
              </a:solidFill>
              <a:miter lim="800000"/>
              <a:headEnd/>
              <a:tailEnd/>
            </a:ln>
          </p:spPr>
          <p:txBody>
            <a:bodyPr/>
            <a:lstStyle/>
            <a:p>
              <a:endParaRPr lang="en-US"/>
            </a:p>
          </p:txBody>
        </p:sp>
        <p:sp>
          <p:nvSpPr>
            <p:cNvPr id="15567" name="Rectangle 468"/>
            <p:cNvSpPr>
              <a:spLocks noChangeArrowheads="1"/>
            </p:cNvSpPr>
            <p:nvPr/>
          </p:nvSpPr>
          <p:spPr bwMode="auto">
            <a:xfrm>
              <a:off x="5487" y="1634"/>
              <a:ext cx="486"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Risk Appetite - Credit Spreads</a:t>
              </a:r>
              <a:endParaRPr lang="en-US" dirty="0"/>
            </a:p>
          </p:txBody>
        </p:sp>
        <p:sp>
          <p:nvSpPr>
            <p:cNvPr id="15568" name="Rectangle 469"/>
            <p:cNvSpPr>
              <a:spLocks noChangeArrowheads="1"/>
            </p:cNvSpPr>
            <p:nvPr/>
          </p:nvSpPr>
          <p:spPr bwMode="auto">
            <a:xfrm>
              <a:off x="5487" y="1685"/>
              <a:ext cx="488"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contribution - Diversified - Low</a:t>
              </a:r>
              <a:endParaRPr lang="en-US" dirty="0"/>
            </a:p>
          </p:txBody>
        </p:sp>
        <p:sp>
          <p:nvSpPr>
            <p:cNvPr id="15569" name="Line 470"/>
            <p:cNvSpPr>
              <a:spLocks noChangeShapeType="1"/>
            </p:cNvSpPr>
            <p:nvPr/>
          </p:nvSpPr>
          <p:spPr bwMode="auto">
            <a:xfrm>
              <a:off x="5370" y="1778"/>
              <a:ext cx="108" cy="1"/>
            </a:xfrm>
            <a:prstGeom prst="line">
              <a:avLst/>
            </a:prstGeom>
            <a:noFill/>
            <a:ln w="4">
              <a:solidFill>
                <a:srgbClr val="A040A0"/>
              </a:solidFill>
              <a:round/>
              <a:headEnd/>
              <a:tailEnd/>
            </a:ln>
          </p:spPr>
          <p:txBody>
            <a:bodyPr/>
            <a:lstStyle/>
            <a:p>
              <a:endParaRPr lang="en-US"/>
            </a:p>
          </p:txBody>
        </p:sp>
        <p:sp>
          <p:nvSpPr>
            <p:cNvPr id="15570" name="Freeform 471"/>
            <p:cNvSpPr>
              <a:spLocks/>
            </p:cNvSpPr>
            <p:nvPr/>
          </p:nvSpPr>
          <p:spPr bwMode="auto">
            <a:xfrm>
              <a:off x="5412" y="1764"/>
              <a:ext cx="25" cy="28"/>
            </a:xfrm>
            <a:custGeom>
              <a:avLst/>
              <a:gdLst>
                <a:gd name="T0" fmla="*/ 12 w 25"/>
                <a:gd name="T1" fmla="*/ 0 h 28"/>
                <a:gd name="T2" fmla="*/ 25 w 25"/>
                <a:gd name="T3" fmla="*/ 28 h 28"/>
                <a:gd name="T4" fmla="*/ 0 w 25"/>
                <a:gd name="T5" fmla="*/ 28 h 28"/>
                <a:gd name="T6" fmla="*/ 12 w 25"/>
                <a:gd name="T7" fmla="*/ 0 h 28"/>
                <a:gd name="T8" fmla="*/ 0 60000 65536"/>
                <a:gd name="T9" fmla="*/ 0 60000 65536"/>
                <a:gd name="T10" fmla="*/ 0 60000 65536"/>
                <a:gd name="T11" fmla="*/ 0 60000 65536"/>
                <a:gd name="T12" fmla="*/ 0 w 25"/>
                <a:gd name="T13" fmla="*/ 0 h 28"/>
                <a:gd name="T14" fmla="*/ 25 w 25"/>
                <a:gd name="T15" fmla="*/ 28 h 28"/>
              </a:gdLst>
              <a:ahLst/>
              <a:cxnLst>
                <a:cxn ang="T8">
                  <a:pos x="T0" y="T1"/>
                </a:cxn>
                <a:cxn ang="T9">
                  <a:pos x="T2" y="T3"/>
                </a:cxn>
                <a:cxn ang="T10">
                  <a:pos x="T4" y="T5"/>
                </a:cxn>
                <a:cxn ang="T11">
                  <a:pos x="T6" y="T7"/>
                </a:cxn>
              </a:cxnLst>
              <a:rect l="T12" t="T13" r="T14" b="T15"/>
              <a:pathLst>
                <a:path w="25" h="28">
                  <a:moveTo>
                    <a:pt x="12" y="0"/>
                  </a:moveTo>
                  <a:lnTo>
                    <a:pt x="25" y="28"/>
                  </a:lnTo>
                  <a:lnTo>
                    <a:pt x="0" y="28"/>
                  </a:lnTo>
                  <a:lnTo>
                    <a:pt x="12" y="0"/>
                  </a:lnTo>
                  <a:close/>
                </a:path>
              </a:pathLst>
            </a:custGeom>
            <a:solidFill>
              <a:srgbClr val="A040A0"/>
            </a:solidFill>
            <a:ln w="4">
              <a:solidFill>
                <a:srgbClr val="A040A0"/>
              </a:solidFill>
              <a:prstDash val="solid"/>
              <a:round/>
              <a:headEnd/>
              <a:tailEnd/>
            </a:ln>
          </p:spPr>
          <p:txBody>
            <a:bodyPr/>
            <a:lstStyle/>
            <a:p>
              <a:endParaRPr lang="en-US"/>
            </a:p>
          </p:txBody>
        </p:sp>
        <p:sp>
          <p:nvSpPr>
            <p:cNvPr id="15571" name="Rectangle 472"/>
            <p:cNvSpPr>
              <a:spLocks noChangeArrowheads="1"/>
            </p:cNvSpPr>
            <p:nvPr/>
          </p:nvSpPr>
          <p:spPr bwMode="auto">
            <a:xfrm>
              <a:off x="5487" y="1750"/>
              <a:ext cx="486"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Risk Appetite - Credit Spreads</a:t>
              </a:r>
              <a:endParaRPr lang="en-US" dirty="0"/>
            </a:p>
          </p:txBody>
        </p:sp>
        <p:sp>
          <p:nvSpPr>
            <p:cNvPr id="15572" name="Rectangle 473"/>
            <p:cNvSpPr>
              <a:spLocks noChangeArrowheads="1"/>
            </p:cNvSpPr>
            <p:nvPr/>
          </p:nvSpPr>
          <p:spPr bwMode="auto">
            <a:xfrm>
              <a:off x="5487" y="1801"/>
              <a:ext cx="495" cy="44"/>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contribution - Diversified - High</a:t>
              </a:r>
              <a:endParaRPr lang="en-US" dirty="0"/>
            </a:p>
          </p:txBody>
        </p:sp>
        <p:sp>
          <p:nvSpPr>
            <p:cNvPr id="15573" name="Rectangle 474"/>
            <p:cNvSpPr>
              <a:spLocks noChangeArrowheads="1"/>
            </p:cNvSpPr>
            <p:nvPr/>
          </p:nvSpPr>
          <p:spPr bwMode="auto">
            <a:xfrm>
              <a:off x="4043" y="1079"/>
              <a:ext cx="2003" cy="1212"/>
            </a:xfrm>
            <a:prstGeom prst="rect">
              <a:avLst/>
            </a:prstGeom>
            <a:noFill/>
            <a:ln w="0">
              <a:solidFill>
                <a:srgbClr val="000000"/>
              </a:solidFill>
              <a:miter lim="800000"/>
              <a:headEnd/>
              <a:tailEnd/>
            </a:ln>
          </p:spPr>
          <p:txBody>
            <a:bodyPr/>
            <a:lstStyle/>
            <a:p>
              <a:endParaRPr lang="en-US"/>
            </a:p>
          </p:txBody>
        </p:sp>
      </p:grpSp>
      <p:grpSp>
        <p:nvGrpSpPr>
          <p:cNvPr id="7" name="Group 479"/>
          <p:cNvGrpSpPr>
            <a:grpSpLocks/>
          </p:cNvGrpSpPr>
          <p:nvPr/>
        </p:nvGrpSpPr>
        <p:grpSpPr bwMode="auto">
          <a:xfrm>
            <a:off x="-38960" y="1411653"/>
            <a:ext cx="2597318" cy="1914414"/>
            <a:chOff x="2487613" y="2833688"/>
            <a:chExt cx="4200525" cy="2794274"/>
          </a:xfrm>
        </p:grpSpPr>
        <p:sp>
          <p:nvSpPr>
            <p:cNvPr id="481" name="Rectangle 7"/>
            <p:cNvSpPr>
              <a:spLocks noChangeArrowheads="1"/>
            </p:cNvSpPr>
            <p:nvPr/>
          </p:nvSpPr>
          <p:spPr bwMode="auto">
            <a:xfrm>
              <a:off x="4291505" y="2833688"/>
              <a:ext cx="1201817" cy="586655"/>
            </a:xfrm>
            <a:prstGeom prst="rect">
              <a:avLst/>
            </a:prstGeom>
            <a:solidFill>
              <a:schemeClr val="accent1"/>
            </a:solidFill>
            <a:ln w="9525">
              <a:solidFill>
                <a:schemeClr val="tx1"/>
              </a:solidFill>
              <a:miter lim="800000"/>
              <a:headEnd/>
              <a:tailEnd/>
            </a:ln>
          </p:spPr>
          <p:txBody>
            <a:bodyPr wrap="none" lIns="101901" tIns="50950" rIns="101901" bIns="50950" anchor="ctr"/>
            <a:lstStyle/>
            <a:p>
              <a:pPr algn="ctr">
                <a:defRPr/>
              </a:pPr>
              <a:r>
                <a:rPr lang="en-GB" sz="900" dirty="0">
                  <a:solidFill>
                    <a:schemeClr val="bg1"/>
                  </a:solidFill>
                  <a:cs typeface="Arial" charset="0"/>
                </a:rPr>
                <a:t>Group</a:t>
              </a:r>
            </a:p>
          </p:txBody>
        </p:sp>
        <p:sp>
          <p:nvSpPr>
            <p:cNvPr id="482" name="Rectangle 8"/>
            <p:cNvSpPr>
              <a:spLocks noChangeArrowheads="1"/>
            </p:cNvSpPr>
            <p:nvPr/>
          </p:nvSpPr>
          <p:spPr bwMode="auto">
            <a:xfrm>
              <a:off x="3351055" y="3669722"/>
              <a:ext cx="935783" cy="586654"/>
            </a:xfrm>
            <a:prstGeom prst="rect">
              <a:avLst/>
            </a:prstGeom>
            <a:solidFill>
              <a:schemeClr val="accent3"/>
            </a:solidFill>
            <a:ln w="9525">
              <a:solidFill>
                <a:schemeClr val="bg2"/>
              </a:solidFill>
              <a:miter lim="800000"/>
              <a:headEnd/>
              <a:tailEnd/>
            </a:ln>
          </p:spPr>
          <p:txBody>
            <a:bodyPr wrap="none" lIns="101901" tIns="50950" rIns="101901" bIns="50950" anchor="ctr"/>
            <a:lstStyle/>
            <a:p>
              <a:pPr algn="ctr">
                <a:defRPr/>
              </a:pPr>
              <a:r>
                <a:rPr lang="en-GB" sz="700" dirty="0">
                  <a:solidFill>
                    <a:schemeClr val="bg1"/>
                  </a:solidFill>
                  <a:cs typeface="Arial" charset="0"/>
                </a:rPr>
                <a:t>Legal</a:t>
              </a:r>
            </a:p>
            <a:p>
              <a:pPr algn="ctr">
                <a:defRPr/>
              </a:pPr>
              <a:r>
                <a:rPr lang="en-GB" sz="700" dirty="0">
                  <a:solidFill>
                    <a:schemeClr val="bg1"/>
                  </a:solidFill>
                  <a:cs typeface="Arial" charset="0"/>
                </a:rPr>
                <a:t>Entity 1</a:t>
              </a:r>
            </a:p>
          </p:txBody>
        </p:sp>
        <p:sp>
          <p:nvSpPr>
            <p:cNvPr id="483" name="Rectangle 9"/>
            <p:cNvSpPr>
              <a:spLocks noChangeArrowheads="1"/>
            </p:cNvSpPr>
            <p:nvPr/>
          </p:nvSpPr>
          <p:spPr bwMode="auto">
            <a:xfrm>
              <a:off x="5542328" y="4530284"/>
              <a:ext cx="933450" cy="588698"/>
            </a:xfrm>
            <a:prstGeom prst="rect">
              <a:avLst/>
            </a:prstGeom>
            <a:solidFill>
              <a:schemeClr val="accent2"/>
            </a:solidFill>
            <a:ln w="9525">
              <a:solidFill>
                <a:schemeClr val="tx1"/>
              </a:solidFill>
              <a:miter lim="800000"/>
              <a:headEnd/>
              <a:tailEnd/>
            </a:ln>
          </p:spPr>
          <p:txBody>
            <a:bodyPr lIns="101901" tIns="50950" rIns="101901" bIns="50950" anchor="ctr"/>
            <a:lstStyle/>
            <a:p>
              <a:pPr algn="ctr">
                <a:defRPr/>
              </a:pPr>
              <a:r>
                <a:rPr lang="en-GB" sz="700" dirty="0">
                  <a:solidFill>
                    <a:schemeClr val="bg1"/>
                  </a:solidFill>
                  <a:cs typeface="Arial" charset="0"/>
                </a:rPr>
                <a:t>Pensions</a:t>
              </a:r>
            </a:p>
          </p:txBody>
        </p:sp>
        <p:cxnSp>
          <p:nvCxnSpPr>
            <p:cNvPr id="15473" name="AutoShape 10"/>
            <p:cNvCxnSpPr>
              <a:cxnSpLocks noChangeShapeType="1"/>
              <a:stCxn id="487" idx="2"/>
              <a:endCxn id="483" idx="0"/>
            </p:cNvCxnSpPr>
            <p:nvPr/>
          </p:nvCxnSpPr>
          <p:spPr bwMode="auto">
            <a:xfrm rot="16200000" flipH="1">
              <a:off x="5872163" y="4392613"/>
              <a:ext cx="274637" cy="1587"/>
            </a:xfrm>
            <a:prstGeom prst="bentConnector3">
              <a:avLst>
                <a:gd name="adj1" fmla="val 49671"/>
              </a:avLst>
            </a:prstGeom>
            <a:noFill/>
            <a:ln w="9525">
              <a:solidFill>
                <a:schemeClr val="tx1"/>
              </a:solidFill>
              <a:miter lim="800000"/>
              <a:headEnd/>
              <a:tailEnd type="triangle" w="med" len="med"/>
            </a:ln>
          </p:spPr>
        </p:cxnSp>
        <p:sp>
          <p:nvSpPr>
            <p:cNvPr id="485" name="Rectangle 11"/>
            <p:cNvSpPr>
              <a:spLocks noChangeArrowheads="1"/>
            </p:cNvSpPr>
            <p:nvPr/>
          </p:nvSpPr>
          <p:spPr bwMode="auto">
            <a:xfrm>
              <a:off x="2697641" y="4530284"/>
              <a:ext cx="933450" cy="588698"/>
            </a:xfrm>
            <a:prstGeom prst="rect">
              <a:avLst/>
            </a:prstGeom>
            <a:solidFill>
              <a:schemeClr val="accent2"/>
            </a:solidFill>
            <a:ln w="9525">
              <a:solidFill>
                <a:schemeClr val="tx1"/>
              </a:solidFill>
              <a:miter lim="800000"/>
              <a:headEnd/>
              <a:tailEnd/>
            </a:ln>
          </p:spPr>
          <p:txBody>
            <a:bodyPr lIns="101901" tIns="50950" rIns="101901" bIns="50950" anchor="ctr"/>
            <a:lstStyle/>
            <a:p>
              <a:pPr algn="ctr">
                <a:defRPr/>
              </a:pPr>
              <a:r>
                <a:rPr lang="en-GB" sz="700" dirty="0">
                  <a:solidFill>
                    <a:schemeClr val="bg1"/>
                  </a:solidFill>
                  <a:cs typeface="Arial" charset="0"/>
                </a:rPr>
                <a:t>Term </a:t>
              </a:r>
              <a:r>
                <a:rPr lang="en-GB" sz="700" dirty="0" err="1">
                  <a:solidFill>
                    <a:schemeClr val="bg1"/>
                  </a:solidFill>
                  <a:cs typeface="Arial" charset="0"/>
                </a:rPr>
                <a:t>Assur</a:t>
              </a:r>
              <a:r>
                <a:rPr lang="en-GB" sz="700" dirty="0">
                  <a:solidFill>
                    <a:schemeClr val="bg1"/>
                  </a:solidFill>
                  <a:cs typeface="Arial" charset="0"/>
                </a:rPr>
                <a:t>.</a:t>
              </a:r>
            </a:p>
          </p:txBody>
        </p:sp>
        <p:sp>
          <p:nvSpPr>
            <p:cNvPr id="486" name="Rectangle 12"/>
            <p:cNvSpPr>
              <a:spLocks noChangeArrowheads="1"/>
            </p:cNvSpPr>
            <p:nvPr/>
          </p:nvSpPr>
          <p:spPr bwMode="auto">
            <a:xfrm>
              <a:off x="3845784" y="4530284"/>
              <a:ext cx="933450" cy="588698"/>
            </a:xfrm>
            <a:prstGeom prst="rect">
              <a:avLst/>
            </a:prstGeom>
            <a:solidFill>
              <a:schemeClr val="accent2"/>
            </a:solidFill>
            <a:ln w="9525">
              <a:solidFill>
                <a:schemeClr val="tx1"/>
              </a:solidFill>
              <a:miter lim="800000"/>
              <a:headEnd/>
              <a:tailEnd/>
            </a:ln>
          </p:spPr>
          <p:txBody>
            <a:bodyPr lIns="101901" tIns="50950" rIns="101901" bIns="50950" anchor="ctr"/>
            <a:lstStyle/>
            <a:p>
              <a:pPr algn="ctr">
                <a:defRPr/>
              </a:pPr>
              <a:r>
                <a:rPr lang="en-GB" sz="700" dirty="0">
                  <a:solidFill>
                    <a:schemeClr val="bg1"/>
                  </a:solidFill>
                  <a:cs typeface="Arial" charset="0"/>
                </a:rPr>
                <a:t>Annuities</a:t>
              </a:r>
            </a:p>
          </p:txBody>
        </p:sp>
        <p:sp>
          <p:nvSpPr>
            <p:cNvPr id="487" name="Rectangle 13"/>
            <p:cNvSpPr>
              <a:spLocks noChangeArrowheads="1"/>
            </p:cNvSpPr>
            <p:nvPr/>
          </p:nvSpPr>
          <p:spPr bwMode="auto">
            <a:xfrm>
              <a:off x="5539995" y="3669722"/>
              <a:ext cx="933450" cy="586654"/>
            </a:xfrm>
            <a:prstGeom prst="rect">
              <a:avLst/>
            </a:prstGeom>
            <a:solidFill>
              <a:schemeClr val="accent3"/>
            </a:solidFill>
            <a:ln w="9525">
              <a:solidFill>
                <a:schemeClr val="bg2"/>
              </a:solidFill>
              <a:miter lim="800000"/>
              <a:headEnd/>
              <a:tailEnd/>
            </a:ln>
          </p:spPr>
          <p:txBody>
            <a:bodyPr wrap="none" lIns="101901" tIns="50950" rIns="101901" bIns="50950" anchor="ctr"/>
            <a:lstStyle/>
            <a:p>
              <a:pPr algn="ctr">
                <a:defRPr/>
              </a:pPr>
              <a:r>
                <a:rPr lang="en-GB" sz="700" dirty="0">
                  <a:solidFill>
                    <a:schemeClr val="bg1"/>
                  </a:solidFill>
                  <a:cs typeface="Arial" charset="0"/>
                </a:rPr>
                <a:t>Legal</a:t>
              </a:r>
            </a:p>
            <a:p>
              <a:pPr algn="ctr">
                <a:defRPr/>
              </a:pPr>
              <a:r>
                <a:rPr lang="en-GB" sz="700" dirty="0">
                  <a:solidFill>
                    <a:schemeClr val="bg1"/>
                  </a:solidFill>
                  <a:cs typeface="Arial" charset="0"/>
                </a:rPr>
                <a:t>Entity 2</a:t>
              </a:r>
            </a:p>
          </p:txBody>
        </p:sp>
        <p:cxnSp>
          <p:nvCxnSpPr>
            <p:cNvPr id="15477" name="AutoShape 14"/>
            <p:cNvCxnSpPr>
              <a:cxnSpLocks noChangeShapeType="1"/>
              <a:stCxn id="482" idx="2"/>
              <a:endCxn id="485" idx="0"/>
            </p:cNvCxnSpPr>
            <p:nvPr/>
          </p:nvCxnSpPr>
          <p:spPr bwMode="auto">
            <a:xfrm rot="5400000">
              <a:off x="3355181" y="4066382"/>
              <a:ext cx="274637" cy="654050"/>
            </a:xfrm>
            <a:prstGeom prst="bentConnector3">
              <a:avLst>
                <a:gd name="adj1" fmla="val 49671"/>
              </a:avLst>
            </a:prstGeom>
            <a:noFill/>
            <a:ln w="9525">
              <a:solidFill>
                <a:schemeClr val="tx1"/>
              </a:solidFill>
              <a:miter lim="800000"/>
              <a:headEnd/>
              <a:tailEnd type="triangle" w="med" len="med"/>
            </a:ln>
          </p:spPr>
        </p:cxnSp>
        <p:cxnSp>
          <p:nvCxnSpPr>
            <p:cNvPr id="15478" name="AutoShape 15"/>
            <p:cNvCxnSpPr>
              <a:cxnSpLocks noChangeShapeType="1"/>
              <a:stCxn id="482" idx="2"/>
              <a:endCxn id="486" idx="0"/>
            </p:cNvCxnSpPr>
            <p:nvPr/>
          </p:nvCxnSpPr>
          <p:spPr bwMode="auto">
            <a:xfrm rot="16200000" flipH="1">
              <a:off x="3929063" y="4146550"/>
              <a:ext cx="274637" cy="493713"/>
            </a:xfrm>
            <a:prstGeom prst="bentConnector3">
              <a:avLst>
                <a:gd name="adj1" fmla="val 49671"/>
              </a:avLst>
            </a:prstGeom>
            <a:noFill/>
            <a:ln w="9525">
              <a:solidFill>
                <a:schemeClr val="tx1"/>
              </a:solidFill>
              <a:miter lim="800000"/>
              <a:headEnd/>
              <a:tailEnd type="triangle" w="med" len="med"/>
            </a:ln>
          </p:spPr>
        </p:cxnSp>
        <p:cxnSp>
          <p:nvCxnSpPr>
            <p:cNvPr id="15479" name="AutoShape 16"/>
            <p:cNvCxnSpPr>
              <a:cxnSpLocks noChangeShapeType="1"/>
              <a:stCxn id="481" idx="2"/>
              <a:endCxn id="487" idx="0"/>
            </p:cNvCxnSpPr>
            <p:nvPr/>
          </p:nvCxnSpPr>
          <p:spPr bwMode="auto">
            <a:xfrm rot="16200000" flipH="1">
              <a:off x="5326857" y="2986881"/>
              <a:ext cx="247650" cy="1116013"/>
            </a:xfrm>
            <a:prstGeom prst="bentConnector3">
              <a:avLst>
                <a:gd name="adj1" fmla="val 50000"/>
              </a:avLst>
            </a:prstGeom>
            <a:noFill/>
            <a:ln w="9525">
              <a:solidFill>
                <a:schemeClr val="tx1"/>
              </a:solidFill>
              <a:miter lim="800000"/>
              <a:headEnd/>
              <a:tailEnd type="triangle" w="med" len="med"/>
            </a:ln>
          </p:spPr>
        </p:cxnSp>
        <p:cxnSp>
          <p:nvCxnSpPr>
            <p:cNvPr id="15480" name="AutoShape 17"/>
            <p:cNvCxnSpPr>
              <a:cxnSpLocks noChangeShapeType="1"/>
              <a:stCxn id="481" idx="2"/>
              <a:endCxn id="482" idx="0"/>
            </p:cNvCxnSpPr>
            <p:nvPr/>
          </p:nvCxnSpPr>
          <p:spPr bwMode="auto">
            <a:xfrm rot="5400000">
              <a:off x="4232275" y="3008313"/>
              <a:ext cx="247650" cy="1073150"/>
            </a:xfrm>
            <a:prstGeom prst="bentConnector3">
              <a:avLst>
                <a:gd name="adj1" fmla="val 50000"/>
              </a:avLst>
            </a:prstGeom>
            <a:noFill/>
            <a:ln w="9525">
              <a:solidFill>
                <a:schemeClr val="tx1"/>
              </a:solidFill>
              <a:miter lim="800000"/>
              <a:headEnd/>
              <a:tailEnd type="triangle" w="med" len="med"/>
            </a:ln>
          </p:spPr>
        </p:cxnSp>
        <p:sp>
          <p:nvSpPr>
            <p:cNvPr id="492" name="Rectangle 18"/>
            <p:cNvSpPr>
              <a:spLocks noChangeArrowheads="1"/>
            </p:cNvSpPr>
            <p:nvPr/>
          </p:nvSpPr>
          <p:spPr bwMode="auto">
            <a:xfrm>
              <a:off x="2487613" y="5041307"/>
              <a:ext cx="1341835" cy="586655"/>
            </a:xfrm>
            <a:prstGeom prst="rect">
              <a:avLst/>
            </a:prstGeom>
            <a:noFill/>
            <a:ln w="9525">
              <a:noFill/>
              <a:miter lim="800000"/>
              <a:headEnd/>
              <a:tailEnd/>
            </a:ln>
          </p:spPr>
          <p:txBody>
            <a:bodyPr lIns="101901" tIns="50950" rIns="101901" bIns="50950" anchor="ctr"/>
            <a:lstStyle/>
            <a:p>
              <a:pPr algn="ctr">
                <a:defRPr/>
              </a:pPr>
              <a:r>
                <a:rPr lang="en-GB" sz="700" dirty="0">
                  <a:cs typeface="Arial" charset="0"/>
                </a:rPr>
                <a:t>Business </a:t>
              </a:r>
            </a:p>
            <a:p>
              <a:pPr algn="ctr">
                <a:defRPr/>
              </a:pPr>
              <a:r>
                <a:rPr lang="en-GB" sz="700" dirty="0">
                  <a:cs typeface="Arial" charset="0"/>
                </a:rPr>
                <a:t>unit 1</a:t>
              </a:r>
            </a:p>
          </p:txBody>
        </p:sp>
        <p:sp>
          <p:nvSpPr>
            <p:cNvPr id="493" name="Rectangle 19"/>
            <p:cNvSpPr>
              <a:spLocks noChangeArrowheads="1"/>
            </p:cNvSpPr>
            <p:nvPr/>
          </p:nvSpPr>
          <p:spPr bwMode="auto">
            <a:xfrm>
              <a:off x="3652092" y="5041307"/>
              <a:ext cx="1339500" cy="586655"/>
            </a:xfrm>
            <a:prstGeom prst="rect">
              <a:avLst/>
            </a:prstGeom>
            <a:noFill/>
            <a:ln w="9525">
              <a:noFill/>
              <a:miter lim="800000"/>
              <a:headEnd/>
              <a:tailEnd/>
            </a:ln>
          </p:spPr>
          <p:txBody>
            <a:bodyPr lIns="101901" tIns="50950" rIns="101901" bIns="50950" anchor="ctr"/>
            <a:lstStyle/>
            <a:p>
              <a:pPr algn="ctr">
                <a:defRPr/>
              </a:pPr>
              <a:r>
                <a:rPr lang="en-GB" sz="700" dirty="0">
                  <a:cs typeface="Arial" charset="0"/>
                </a:rPr>
                <a:t>Business </a:t>
              </a:r>
            </a:p>
            <a:p>
              <a:pPr algn="ctr">
                <a:defRPr/>
              </a:pPr>
              <a:r>
                <a:rPr lang="en-GB" sz="700" dirty="0">
                  <a:cs typeface="Arial" charset="0"/>
                </a:rPr>
                <a:t>unit 2</a:t>
              </a:r>
            </a:p>
          </p:txBody>
        </p:sp>
        <p:sp>
          <p:nvSpPr>
            <p:cNvPr id="494" name="Rectangle 20"/>
            <p:cNvSpPr>
              <a:spLocks noChangeArrowheads="1"/>
            </p:cNvSpPr>
            <p:nvPr/>
          </p:nvSpPr>
          <p:spPr bwMode="auto">
            <a:xfrm>
              <a:off x="5346303" y="5008602"/>
              <a:ext cx="1341835" cy="586655"/>
            </a:xfrm>
            <a:prstGeom prst="rect">
              <a:avLst/>
            </a:prstGeom>
            <a:noFill/>
            <a:ln w="9525">
              <a:noFill/>
              <a:miter lim="800000"/>
              <a:headEnd/>
              <a:tailEnd/>
            </a:ln>
          </p:spPr>
          <p:txBody>
            <a:bodyPr lIns="101901" tIns="50950" rIns="101901" bIns="50950" anchor="ctr"/>
            <a:lstStyle/>
            <a:p>
              <a:pPr algn="ctr">
                <a:defRPr/>
              </a:pPr>
              <a:r>
                <a:rPr lang="en-GB" sz="700" dirty="0">
                  <a:cs typeface="Arial" charset="0"/>
                </a:rPr>
                <a:t>Business </a:t>
              </a:r>
            </a:p>
            <a:p>
              <a:pPr algn="ctr">
                <a:defRPr/>
              </a:pPr>
              <a:r>
                <a:rPr lang="en-GB" sz="700" dirty="0">
                  <a:cs typeface="Arial" charset="0"/>
                </a:rPr>
                <a:t>unit 3</a:t>
              </a:r>
            </a:p>
          </p:txBody>
        </p:sp>
      </p:grpSp>
      <p:grpSp>
        <p:nvGrpSpPr>
          <p:cNvPr id="8" name="Group 4"/>
          <p:cNvGrpSpPr>
            <a:grpSpLocks noChangeAspect="1"/>
          </p:cNvGrpSpPr>
          <p:nvPr/>
        </p:nvGrpSpPr>
        <p:grpSpPr bwMode="auto">
          <a:xfrm>
            <a:off x="2623290" y="1411653"/>
            <a:ext cx="2898895" cy="1764566"/>
            <a:chOff x="2155" y="1060"/>
            <a:chExt cx="4008" cy="2514"/>
          </a:xfrm>
        </p:grpSpPr>
        <p:sp>
          <p:nvSpPr>
            <p:cNvPr id="15382" name="AutoShape 3"/>
            <p:cNvSpPr>
              <a:spLocks noChangeAspect="1" noChangeArrowheads="1" noTextEdit="1"/>
            </p:cNvSpPr>
            <p:nvPr/>
          </p:nvSpPr>
          <p:spPr bwMode="auto">
            <a:xfrm>
              <a:off x="2155" y="1060"/>
              <a:ext cx="4008" cy="2514"/>
            </a:xfrm>
            <a:prstGeom prst="rect">
              <a:avLst/>
            </a:prstGeom>
            <a:noFill/>
            <a:ln w="9525">
              <a:noFill/>
              <a:miter lim="800000"/>
              <a:headEnd/>
              <a:tailEnd/>
            </a:ln>
          </p:spPr>
          <p:txBody>
            <a:bodyPr/>
            <a:lstStyle/>
            <a:p>
              <a:endParaRPr lang="en-US"/>
            </a:p>
          </p:txBody>
        </p:sp>
        <p:sp>
          <p:nvSpPr>
            <p:cNvPr id="15383" name="Rectangle 5"/>
            <p:cNvSpPr>
              <a:spLocks noChangeArrowheads="1"/>
            </p:cNvSpPr>
            <p:nvPr/>
          </p:nvSpPr>
          <p:spPr bwMode="auto">
            <a:xfrm>
              <a:off x="2196" y="1107"/>
              <a:ext cx="3918" cy="2420"/>
            </a:xfrm>
            <a:prstGeom prst="rect">
              <a:avLst/>
            </a:prstGeom>
            <a:solidFill>
              <a:srgbClr val="FFFFFF"/>
            </a:solidFill>
            <a:ln w="0">
              <a:solidFill>
                <a:srgbClr val="000000"/>
              </a:solidFill>
              <a:miter lim="800000"/>
              <a:headEnd/>
              <a:tailEnd/>
            </a:ln>
          </p:spPr>
          <p:txBody>
            <a:bodyPr/>
            <a:lstStyle/>
            <a:p>
              <a:endParaRPr lang="en-US" sz="900" dirty="0"/>
            </a:p>
          </p:txBody>
        </p:sp>
        <p:sp>
          <p:nvSpPr>
            <p:cNvPr id="15384" name="Rectangle 6"/>
            <p:cNvSpPr>
              <a:spLocks noChangeArrowheads="1"/>
            </p:cNvSpPr>
            <p:nvPr/>
          </p:nvSpPr>
          <p:spPr bwMode="auto">
            <a:xfrm>
              <a:off x="2498" y="1740"/>
              <a:ext cx="2228" cy="1154"/>
            </a:xfrm>
            <a:prstGeom prst="rect">
              <a:avLst/>
            </a:prstGeom>
            <a:noFill/>
            <a:ln w="9525">
              <a:noFill/>
              <a:miter lim="800000"/>
              <a:headEnd/>
              <a:tailEnd/>
            </a:ln>
          </p:spPr>
          <p:txBody>
            <a:bodyPr/>
            <a:lstStyle/>
            <a:p>
              <a:endParaRPr lang="en-US" sz="900" dirty="0"/>
            </a:p>
          </p:txBody>
        </p:sp>
        <p:sp>
          <p:nvSpPr>
            <p:cNvPr id="15385" name="Line 7"/>
            <p:cNvSpPr>
              <a:spLocks noChangeShapeType="1"/>
            </p:cNvSpPr>
            <p:nvPr/>
          </p:nvSpPr>
          <p:spPr bwMode="auto">
            <a:xfrm>
              <a:off x="2498" y="2699"/>
              <a:ext cx="2228" cy="1"/>
            </a:xfrm>
            <a:prstGeom prst="line">
              <a:avLst/>
            </a:prstGeom>
            <a:noFill/>
            <a:ln w="0">
              <a:solidFill>
                <a:srgbClr val="000000"/>
              </a:solidFill>
              <a:round/>
              <a:headEnd/>
              <a:tailEnd/>
            </a:ln>
          </p:spPr>
          <p:txBody>
            <a:bodyPr/>
            <a:lstStyle/>
            <a:p>
              <a:endParaRPr lang="en-US"/>
            </a:p>
          </p:txBody>
        </p:sp>
        <p:sp>
          <p:nvSpPr>
            <p:cNvPr id="15386" name="Line 8"/>
            <p:cNvSpPr>
              <a:spLocks noChangeShapeType="1"/>
            </p:cNvSpPr>
            <p:nvPr/>
          </p:nvSpPr>
          <p:spPr bwMode="auto">
            <a:xfrm>
              <a:off x="2498" y="2512"/>
              <a:ext cx="2228" cy="1"/>
            </a:xfrm>
            <a:prstGeom prst="line">
              <a:avLst/>
            </a:prstGeom>
            <a:noFill/>
            <a:ln w="0">
              <a:solidFill>
                <a:srgbClr val="000000"/>
              </a:solidFill>
              <a:round/>
              <a:headEnd/>
              <a:tailEnd/>
            </a:ln>
          </p:spPr>
          <p:txBody>
            <a:bodyPr/>
            <a:lstStyle/>
            <a:p>
              <a:endParaRPr lang="en-US"/>
            </a:p>
          </p:txBody>
        </p:sp>
        <p:sp>
          <p:nvSpPr>
            <p:cNvPr id="15387" name="Line 9"/>
            <p:cNvSpPr>
              <a:spLocks noChangeShapeType="1"/>
            </p:cNvSpPr>
            <p:nvPr/>
          </p:nvSpPr>
          <p:spPr bwMode="auto">
            <a:xfrm>
              <a:off x="2498" y="2317"/>
              <a:ext cx="2228" cy="1"/>
            </a:xfrm>
            <a:prstGeom prst="line">
              <a:avLst/>
            </a:prstGeom>
            <a:noFill/>
            <a:ln w="0">
              <a:solidFill>
                <a:srgbClr val="000000"/>
              </a:solidFill>
              <a:round/>
              <a:headEnd/>
              <a:tailEnd/>
            </a:ln>
          </p:spPr>
          <p:txBody>
            <a:bodyPr/>
            <a:lstStyle/>
            <a:p>
              <a:endParaRPr lang="en-US"/>
            </a:p>
          </p:txBody>
        </p:sp>
        <p:sp>
          <p:nvSpPr>
            <p:cNvPr id="15388" name="Line 10"/>
            <p:cNvSpPr>
              <a:spLocks noChangeShapeType="1"/>
            </p:cNvSpPr>
            <p:nvPr/>
          </p:nvSpPr>
          <p:spPr bwMode="auto">
            <a:xfrm>
              <a:off x="2498" y="2121"/>
              <a:ext cx="2228" cy="1"/>
            </a:xfrm>
            <a:prstGeom prst="line">
              <a:avLst/>
            </a:prstGeom>
            <a:noFill/>
            <a:ln w="0">
              <a:solidFill>
                <a:srgbClr val="000000"/>
              </a:solidFill>
              <a:round/>
              <a:headEnd/>
              <a:tailEnd/>
            </a:ln>
          </p:spPr>
          <p:txBody>
            <a:bodyPr/>
            <a:lstStyle/>
            <a:p>
              <a:endParaRPr lang="en-US"/>
            </a:p>
          </p:txBody>
        </p:sp>
        <p:sp>
          <p:nvSpPr>
            <p:cNvPr id="15389" name="Line 11"/>
            <p:cNvSpPr>
              <a:spLocks noChangeShapeType="1"/>
            </p:cNvSpPr>
            <p:nvPr/>
          </p:nvSpPr>
          <p:spPr bwMode="auto">
            <a:xfrm>
              <a:off x="2498" y="1935"/>
              <a:ext cx="2228" cy="1"/>
            </a:xfrm>
            <a:prstGeom prst="line">
              <a:avLst/>
            </a:prstGeom>
            <a:noFill/>
            <a:ln w="0">
              <a:solidFill>
                <a:srgbClr val="000000"/>
              </a:solidFill>
              <a:round/>
              <a:headEnd/>
              <a:tailEnd/>
            </a:ln>
          </p:spPr>
          <p:txBody>
            <a:bodyPr/>
            <a:lstStyle/>
            <a:p>
              <a:endParaRPr lang="en-US"/>
            </a:p>
          </p:txBody>
        </p:sp>
        <p:sp>
          <p:nvSpPr>
            <p:cNvPr id="15390" name="Line 12"/>
            <p:cNvSpPr>
              <a:spLocks noChangeShapeType="1"/>
            </p:cNvSpPr>
            <p:nvPr/>
          </p:nvSpPr>
          <p:spPr bwMode="auto">
            <a:xfrm>
              <a:off x="2498" y="1740"/>
              <a:ext cx="2228" cy="1"/>
            </a:xfrm>
            <a:prstGeom prst="line">
              <a:avLst/>
            </a:prstGeom>
            <a:noFill/>
            <a:ln w="0">
              <a:solidFill>
                <a:srgbClr val="000000"/>
              </a:solidFill>
              <a:round/>
              <a:headEnd/>
              <a:tailEnd/>
            </a:ln>
          </p:spPr>
          <p:txBody>
            <a:bodyPr/>
            <a:lstStyle/>
            <a:p>
              <a:endParaRPr lang="en-US"/>
            </a:p>
          </p:txBody>
        </p:sp>
        <p:sp>
          <p:nvSpPr>
            <p:cNvPr id="15391" name="Rectangle 13"/>
            <p:cNvSpPr>
              <a:spLocks noChangeArrowheads="1"/>
            </p:cNvSpPr>
            <p:nvPr/>
          </p:nvSpPr>
          <p:spPr bwMode="auto">
            <a:xfrm>
              <a:off x="2498" y="1740"/>
              <a:ext cx="2228" cy="1154"/>
            </a:xfrm>
            <a:prstGeom prst="rect">
              <a:avLst/>
            </a:prstGeom>
            <a:solidFill>
              <a:schemeClr val="accent2"/>
            </a:solidFill>
            <a:ln w="8">
              <a:solidFill>
                <a:srgbClr val="808080"/>
              </a:solidFill>
              <a:miter lim="800000"/>
              <a:headEnd/>
              <a:tailEnd/>
            </a:ln>
          </p:spPr>
          <p:txBody>
            <a:bodyPr/>
            <a:lstStyle/>
            <a:p>
              <a:endParaRPr lang="en-US" sz="900" dirty="0"/>
            </a:p>
          </p:txBody>
        </p:sp>
        <p:sp>
          <p:nvSpPr>
            <p:cNvPr id="15392" name="Rectangle 14"/>
            <p:cNvSpPr>
              <a:spLocks noChangeArrowheads="1"/>
            </p:cNvSpPr>
            <p:nvPr/>
          </p:nvSpPr>
          <p:spPr bwMode="auto">
            <a:xfrm>
              <a:off x="2604" y="2137"/>
              <a:ext cx="155" cy="757"/>
            </a:xfrm>
            <a:prstGeom prst="rect">
              <a:avLst/>
            </a:prstGeom>
            <a:solidFill>
              <a:srgbClr val="000599"/>
            </a:solidFill>
            <a:ln w="8">
              <a:solidFill>
                <a:srgbClr val="000000"/>
              </a:solidFill>
              <a:miter lim="800000"/>
              <a:headEnd/>
              <a:tailEnd/>
            </a:ln>
          </p:spPr>
          <p:txBody>
            <a:bodyPr/>
            <a:lstStyle/>
            <a:p>
              <a:endParaRPr lang="en-US" sz="900" dirty="0"/>
            </a:p>
          </p:txBody>
        </p:sp>
        <p:sp>
          <p:nvSpPr>
            <p:cNvPr id="15393" name="Rectangle 15"/>
            <p:cNvSpPr>
              <a:spLocks noChangeArrowheads="1"/>
            </p:cNvSpPr>
            <p:nvPr/>
          </p:nvSpPr>
          <p:spPr bwMode="auto">
            <a:xfrm>
              <a:off x="2979" y="1958"/>
              <a:ext cx="147" cy="936"/>
            </a:xfrm>
            <a:prstGeom prst="rect">
              <a:avLst/>
            </a:prstGeom>
            <a:solidFill>
              <a:srgbClr val="000599"/>
            </a:solidFill>
            <a:ln w="8">
              <a:solidFill>
                <a:srgbClr val="000000"/>
              </a:solidFill>
              <a:miter lim="800000"/>
              <a:headEnd/>
              <a:tailEnd/>
            </a:ln>
          </p:spPr>
          <p:txBody>
            <a:bodyPr/>
            <a:lstStyle/>
            <a:p>
              <a:endParaRPr lang="en-US" sz="900" dirty="0"/>
            </a:p>
          </p:txBody>
        </p:sp>
        <p:sp>
          <p:nvSpPr>
            <p:cNvPr id="15394" name="Rectangle 16"/>
            <p:cNvSpPr>
              <a:spLocks noChangeArrowheads="1"/>
            </p:cNvSpPr>
            <p:nvPr/>
          </p:nvSpPr>
          <p:spPr bwMode="auto">
            <a:xfrm>
              <a:off x="3347" y="2407"/>
              <a:ext cx="156" cy="487"/>
            </a:xfrm>
            <a:prstGeom prst="rect">
              <a:avLst/>
            </a:prstGeom>
            <a:solidFill>
              <a:srgbClr val="000599"/>
            </a:solidFill>
            <a:ln w="8">
              <a:solidFill>
                <a:srgbClr val="000000"/>
              </a:solidFill>
              <a:miter lim="800000"/>
              <a:headEnd/>
              <a:tailEnd/>
            </a:ln>
          </p:spPr>
          <p:txBody>
            <a:bodyPr/>
            <a:lstStyle/>
            <a:p>
              <a:endParaRPr lang="en-US" sz="900" dirty="0"/>
            </a:p>
          </p:txBody>
        </p:sp>
        <p:sp>
          <p:nvSpPr>
            <p:cNvPr id="15395" name="Rectangle 17"/>
            <p:cNvSpPr>
              <a:spLocks noChangeArrowheads="1"/>
            </p:cNvSpPr>
            <p:nvPr/>
          </p:nvSpPr>
          <p:spPr bwMode="auto">
            <a:xfrm>
              <a:off x="3722" y="1868"/>
              <a:ext cx="147" cy="1026"/>
            </a:xfrm>
            <a:prstGeom prst="rect">
              <a:avLst/>
            </a:prstGeom>
            <a:solidFill>
              <a:srgbClr val="000599"/>
            </a:solidFill>
            <a:ln w="8">
              <a:solidFill>
                <a:srgbClr val="000000"/>
              </a:solidFill>
              <a:miter lim="800000"/>
              <a:headEnd/>
              <a:tailEnd/>
            </a:ln>
          </p:spPr>
          <p:txBody>
            <a:bodyPr/>
            <a:lstStyle/>
            <a:p>
              <a:endParaRPr lang="en-US" sz="900" dirty="0"/>
            </a:p>
          </p:txBody>
        </p:sp>
        <p:sp>
          <p:nvSpPr>
            <p:cNvPr id="15396" name="Rectangle 18"/>
            <p:cNvSpPr>
              <a:spLocks noChangeArrowheads="1"/>
            </p:cNvSpPr>
            <p:nvPr/>
          </p:nvSpPr>
          <p:spPr bwMode="auto">
            <a:xfrm>
              <a:off x="4090" y="2308"/>
              <a:ext cx="155" cy="586"/>
            </a:xfrm>
            <a:prstGeom prst="rect">
              <a:avLst/>
            </a:prstGeom>
            <a:solidFill>
              <a:srgbClr val="000599"/>
            </a:solidFill>
            <a:ln w="8">
              <a:solidFill>
                <a:srgbClr val="000000"/>
              </a:solidFill>
              <a:miter lim="800000"/>
              <a:headEnd/>
              <a:tailEnd/>
            </a:ln>
          </p:spPr>
          <p:txBody>
            <a:bodyPr/>
            <a:lstStyle/>
            <a:p>
              <a:endParaRPr lang="en-US" sz="900" dirty="0"/>
            </a:p>
          </p:txBody>
        </p:sp>
        <p:sp>
          <p:nvSpPr>
            <p:cNvPr id="15397" name="Rectangle 19"/>
            <p:cNvSpPr>
              <a:spLocks noChangeArrowheads="1"/>
            </p:cNvSpPr>
            <p:nvPr/>
          </p:nvSpPr>
          <p:spPr bwMode="auto">
            <a:xfrm>
              <a:off x="4465" y="2308"/>
              <a:ext cx="147" cy="586"/>
            </a:xfrm>
            <a:prstGeom prst="rect">
              <a:avLst/>
            </a:prstGeom>
            <a:solidFill>
              <a:srgbClr val="000599"/>
            </a:solidFill>
            <a:ln w="8">
              <a:solidFill>
                <a:srgbClr val="000000"/>
              </a:solidFill>
              <a:miter lim="800000"/>
              <a:headEnd/>
              <a:tailEnd/>
            </a:ln>
          </p:spPr>
          <p:txBody>
            <a:bodyPr/>
            <a:lstStyle/>
            <a:p>
              <a:endParaRPr lang="en-US" sz="900" dirty="0"/>
            </a:p>
          </p:txBody>
        </p:sp>
        <p:sp>
          <p:nvSpPr>
            <p:cNvPr id="15398" name="Line 20"/>
            <p:cNvSpPr>
              <a:spLocks noChangeShapeType="1"/>
            </p:cNvSpPr>
            <p:nvPr/>
          </p:nvSpPr>
          <p:spPr bwMode="auto">
            <a:xfrm>
              <a:off x="2498" y="1740"/>
              <a:ext cx="1" cy="1154"/>
            </a:xfrm>
            <a:prstGeom prst="line">
              <a:avLst/>
            </a:prstGeom>
            <a:noFill/>
            <a:ln w="0">
              <a:solidFill>
                <a:srgbClr val="000000"/>
              </a:solidFill>
              <a:round/>
              <a:headEnd/>
              <a:tailEnd/>
            </a:ln>
          </p:spPr>
          <p:txBody>
            <a:bodyPr/>
            <a:lstStyle/>
            <a:p>
              <a:endParaRPr lang="en-US"/>
            </a:p>
          </p:txBody>
        </p:sp>
        <p:sp>
          <p:nvSpPr>
            <p:cNvPr id="15399" name="Line 21"/>
            <p:cNvSpPr>
              <a:spLocks noChangeShapeType="1"/>
            </p:cNvSpPr>
            <p:nvPr/>
          </p:nvSpPr>
          <p:spPr bwMode="auto">
            <a:xfrm>
              <a:off x="2473" y="2894"/>
              <a:ext cx="25" cy="1"/>
            </a:xfrm>
            <a:prstGeom prst="line">
              <a:avLst/>
            </a:prstGeom>
            <a:noFill/>
            <a:ln w="0">
              <a:solidFill>
                <a:srgbClr val="000000"/>
              </a:solidFill>
              <a:round/>
              <a:headEnd/>
              <a:tailEnd/>
            </a:ln>
          </p:spPr>
          <p:txBody>
            <a:bodyPr/>
            <a:lstStyle/>
            <a:p>
              <a:endParaRPr lang="en-US"/>
            </a:p>
          </p:txBody>
        </p:sp>
        <p:sp>
          <p:nvSpPr>
            <p:cNvPr id="15400" name="Line 22"/>
            <p:cNvSpPr>
              <a:spLocks noChangeShapeType="1"/>
            </p:cNvSpPr>
            <p:nvPr/>
          </p:nvSpPr>
          <p:spPr bwMode="auto">
            <a:xfrm>
              <a:off x="2473" y="2699"/>
              <a:ext cx="25" cy="1"/>
            </a:xfrm>
            <a:prstGeom prst="line">
              <a:avLst/>
            </a:prstGeom>
            <a:noFill/>
            <a:ln w="0">
              <a:solidFill>
                <a:srgbClr val="000000"/>
              </a:solidFill>
              <a:round/>
              <a:headEnd/>
              <a:tailEnd/>
            </a:ln>
          </p:spPr>
          <p:txBody>
            <a:bodyPr/>
            <a:lstStyle/>
            <a:p>
              <a:endParaRPr lang="en-US"/>
            </a:p>
          </p:txBody>
        </p:sp>
        <p:sp>
          <p:nvSpPr>
            <p:cNvPr id="15401" name="Line 23"/>
            <p:cNvSpPr>
              <a:spLocks noChangeShapeType="1"/>
            </p:cNvSpPr>
            <p:nvPr/>
          </p:nvSpPr>
          <p:spPr bwMode="auto">
            <a:xfrm>
              <a:off x="2473" y="2512"/>
              <a:ext cx="25" cy="1"/>
            </a:xfrm>
            <a:prstGeom prst="line">
              <a:avLst/>
            </a:prstGeom>
            <a:noFill/>
            <a:ln w="0">
              <a:solidFill>
                <a:srgbClr val="000000"/>
              </a:solidFill>
              <a:round/>
              <a:headEnd/>
              <a:tailEnd/>
            </a:ln>
          </p:spPr>
          <p:txBody>
            <a:bodyPr/>
            <a:lstStyle/>
            <a:p>
              <a:endParaRPr lang="en-US"/>
            </a:p>
          </p:txBody>
        </p:sp>
        <p:sp>
          <p:nvSpPr>
            <p:cNvPr id="15402" name="Line 24"/>
            <p:cNvSpPr>
              <a:spLocks noChangeShapeType="1"/>
            </p:cNvSpPr>
            <p:nvPr/>
          </p:nvSpPr>
          <p:spPr bwMode="auto">
            <a:xfrm>
              <a:off x="2473" y="2317"/>
              <a:ext cx="25" cy="1"/>
            </a:xfrm>
            <a:prstGeom prst="line">
              <a:avLst/>
            </a:prstGeom>
            <a:noFill/>
            <a:ln w="0">
              <a:solidFill>
                <a:srgbClr val="000000"/>
              </a:solidFill>
              <a:round/>
              <a:headEnd/>
              <a:tailEnd/>
            </a:ln>
          </p:spPr>
          <p:txBody>
            <a:bodyPr/>
            <a:lstStyle/>
            <a:p>
              <a:endParaRPr lang="en-US"/>
            </a:p>
          </p:txBody>
        </p:sp>
        <p:sp>
          <p:nvSpPr>
            <p:cNvPr id="15403" name="Line 25"/>
            <p:cNvSpPr>
              <a:spLocks noChangeShapeType="1"/>
            </p:cNvSpPr>
            <p:nvPr/>
          </p:nvSpPr>
          <p:spPr bwMode="auto">
            <a:xfrm>
              <a:off x="2473" y="2121"/>
              <a:ext cx="25" cy="1"/>
            </a:xfrm>
            <a:prstGeom prst="line">
              <a:avLst/>
            </a:prstGeom>
            <a:noFill/>
            <a:ln w="0">
              <a:solidFill>
                <a:srgbClr val="000000"/>
              </a:solidFill>
              <a:round/>
              <a:headEnd/>
              <a:tailEnd/>
            </a:ln>
          </p:spPr>
          <p:txBody>
            <a:bodyPr/>
            <a:lstStyle/>
            <a:p>
              <a:endParaRPr lang="en-US"/>
            </a:p>
          </p:txBody>
        </p:sp>
        <p:sp>
          <p:nvSpPr>
            <p:cNvPr id="15404" name="Line 26"/>
            <p:cNvSpPr>
              <a:spLocks noChangeShapeType="1"/>
            </p:cNvSpPr>
            <p:nvPr/>
          </p:nvSpPr>
          <p:spPr bwMode="auto">
            <a:xfrm>
              <a:off x="2473" y="1935"/>
              <a:ext cx="25" cy="1"/>
            </a:xfrm>
            <a:prstGeom prst="line">
              <a:avLst/>
            </a:prstGeom>
            <a:noFill/>
            <a:ln w="0">
              <a:solidFill>
                <a:srgbClr val="000000"/>
              </a:solidFill>
              <a:round/>
              <a:headEnd/>
              <a:tailEnd/>
            </a:ln>
          </p:spPr>
          <p:txBody>
            <a:bodyPr/>
            <a:lstStyle/>
            <a:p>
              <a:endParaRPr lang="en-US"/>
            </a:p>
          </p:txBody>
        </p:sp>
        <p:sp>
          <p:nvSpPr>
            <p:cNvPr id="15405" name="Line 27"/>
            <p:cNvSpPr>
              <a:spLocks noChangeShapeType="1"/>
            </p:cNvSpPr>
            <p:nvPr/>
          </p:nvSpPr>
          <p:spPr bwMode="auto">
            <a:xfrm>
              <a:off x="2473" y="1740"/>
              <a:ext cx="25" cy="1"/>
            </a:xfrm>
            <a:prstGeom prst="line">
              <a:avLst/>
            </a:prstGeom>
            <a:noFill/>
            <a:ln w="0">
              <a:solidFill>
                <a:srgbClr val="000000"/>
              </a:solidFill>
              <a:round/>
              <a:headEnd/>
              <a:tailEnd/>
            </a:ln>
          </p:spPr>
          <p:txBody>
            <a:bodyPr/>
            <a:lstStyle/>
            <a:p>
              <a:endParaRPr lang="en-US"/>
            </a:p>
          </p:txBody>
        </p:sp>
        <p:sp>
          <p:nvSpPr>
            <p:cNvPr id="15406" name="Line 28"/>
            <p:cNvSpPr>
              <a:spLocks noChangeShapeType="1"/>
            </p:cNvSpPr>
            <p:nvPr/>
          </p:nvSpPr>
          <p:spPr bwMode="auto">
            <a:xfrm>
              <a:off x="2498" y="2894"/>
              <a:ext cx="2228" cy="1"/>
            </a:xfrm>
            <a:prstGeom prst="line">
              <a:avLst/>
            </a:prstGeom>
            <a:noFill/>
            <a:ln w="0">
              <a:solidFill>
                <a:srgbClr val="000000"/>
              </a:solidFill>
              <a:round/>
              <a:headEnd/>
              <a:tailEnd/>
            </a:ln>
          </p:spPr>
          <p:txBody>
            <a:bodyPr/>
            <a:lstStyle/>
            <a:p>
              <a:endParaRPr lang="en-US"/>
            </a:p>
          </p:txBody>
        </p:sp>
        <p:sp>
          <p:nvSpPr>
            <p:cNvPr id="15407" name="Line 29"/>
            <p:cNvSpPr>
              <a:spLocks noChangeShapeType="1"/>
            </p:cNvSpPr>
            <p:nvPr/>
          </p:nvSpPr>
          <p:spPr bwMode="auto">
            <a:xfrm flipV="1">
              <a:off x="2498" y="2894"/>
              <a:ext cx="1" cy="19"/>
            </a:xfrm>
            <a:prstGeom prst="line">
              <a:avLst/>
            </a:prstGeom>
            <a:noFill/>
            <a:ln w="0">
              <a:solidFill>
                <a:srgbClr val="000000"/>
              </a:solidFill>
              <a:round/>
              <a:headEnd/>
              <a:tailEnd/>
            </a:ln>
          </p:spPr>
          <p:txBody>
            <a:bodyPr/>
            <a:lstStyle/>
            <a:p>
              <a:endParaRPr lang="en-US"/>
            </a:p>
          </p:txBody>
        </p:sp>
        <p:sp>
          <p:nvSpPr>
            <p:cNvPr id="15408" name="Line 30"/>
            <p:cNvSpPr>
              <a:spLocks noChangeShapeType="1"/>
            </p:cNvSpPr>
            <p:nvPr/>
          </p:nvSpPr>
          <p:spPr bwMode="auto">
            <a:xfrm flipV="1">
              <a:off x="2873" y="2894"/>
              <a:ext cx="1" cy="19"/>
            </a:xfrm>
            <a:prstGeom prst="line">
              <a:avLst/>
            </a:prstGeom>
            <a:noFill/>
            <a:ln w="0">
              <a:solidFill>
                <a:srgbClr val="000000"/>
              </a:solidFill>
              <a:round/>
              <a:headEnd/>
              <a:tailEnd/>
            </a:ln>
          </p:spPr>
          <p:txBody>
            <a:bodyPr/>
            <a:lstStyle/>
            <a:p>
              <a:endParaRPr lang="en-US"/>
            </a:p>
          </p:txBody>
        </p:sp>
        <p:sp>
          <p:nvSpPr>
            <p:cNvPr id="15409" name="Line 31"/>
            <p:cNvSpPr>
              <a:spLocks noChangeShapeType="1"/>
            </p:cNvSpPr>
            <p:nvPr/>
          </p:nvSpPr>
          <p:spPr bwMode="auto">
            <a:xfrm flipV="1">
              <a:off x="3241" y="2894"/>
              <a:ext cx="1" cy="19"/>
            </a:xfrm>
            <a:prstGeom prst="line">
              <a:avLst/>
            </a:prstGeom>
            <a:noFill/>
            <a:ln w="0">
              <a:solidFill>
                <a:srgbClr val="000000"/>
              </a:solidFill>
              <a:round/>
              <a:headEnd/>
              <a:tailEnd/>
            </a:ln>
          </p:spPr>
          <p:txBody>
            <a:bodyPr/>
            <a:lstStyle/>
            <a:p>
              <a:endParaRPr lang="en-US"/>
            </a:p>
          </p:txBody>
        </p:sp>
        <p:sp>
          <p:nvSpPr>
            <p:cNvPr id="15410" name="Line 32"/>
            <p:cNvSpPr>
              <a:spLocks noChangeShapeType="1"/>
            </p:cNvSpPr>
            <p:nvPr/>
          </p:nvSpPr>
          <p:spPr bwMode="auto">
            <a:xfrm flipV="1">
              <a:off x="3616" y="2894"/>
              <a:ext cx="1" cy="19"/>
            </a:xfrm>
            <a:prstGeom prst="line">
              <a:avLst/>
            </a:prstGeom>
            <a:noFill/>
            <a:ln w="0">
              <a:solidFill>
                <a:srgbClr val="000000"/>
              </a:solidFill>
              <a:round/>
              <a:headEnd/>
              <a:tailEnd/>
            </a:ln>
          </p:spPr>
          <p:txBody>
            <a:bodyPr/>
            <a:lstStyle/>
            <a:p>
              <a:endParaRPr lang="en-US"/>
            </a:p>
          </p:txBody>
        </p:sp>
        <p:sp>
          <p:nvSpPr>
            <p:cNvPr id="15411" name="Line 33"/>
            <p:cNvSpPr>
              <a:spLocks noChangeShapeType="1"/>
            </p:cNvSpPr>
            <p:nvPr/>
          </p:nvSpPr>
          <p:spPr bwMode="auto">
            <a:xfrm flipV="1">
              <a:off x="3983" y="2894"/>
              <a:ext cx="1" cy="19"/>
            </a:xfrm>
            <a:prstGeom prst="line">
              <a:avLst/>
            </a:prstGeom>
            <a:noFill/>
            <a:ln w="0">
              <a:solidFill>
                <a:srgbClr val="000000"/>
              </a:solidFill>
              <a:round/>
              <a:headEnd/>
              <a:tailEnd/>
            </a:ln>
          </p:spPr>
          <p:txBody>
            <a:bodyPr/>
            <a:lstStyle/>
            <a:p>
              <a:endParaRPr lang="en-US"/>
            </a:p>
          </p:txBody>
        </p:sp>
        <p:sp>
          <p:nvSpPr>
            <p:cNvPr id="15412" name="Line 34"/>
            <p:cNvSpPr>
              <a:spLocks noChangeShapeType="1"/>
            </p:cNvSpPr>
            <p:nvPr/>
          </p:nvSpPr>
          <p:spPr bwMode="auto">
            <a:xfrm flipV="1">
              <a:off x="4359" y="2894"/>
              <a:ext cx="1" cy="19"/>
            </a:xfrm>
            <a:prstGeom prst="line">
              <a:avLst/>
            </a:prstGeom>
            <a:noFill/>
            <a:ln w="0">
              <a:solidFill>
                <a:srgbClr val="000000"/>
              </a:solidFill>
              <a:round/>
              <a:headEnd/>
              <a:tailEnd/>
            </a:ln>
          </p:spPr>
          <p:txBody>
            <a:bodyPr/>
            <a:lstStyle/>
            <a:p>
              <a:endParaRPr lang="en-US"/>
            </a:p>
          </p:txBody>
        </p:sp>
        <p:sp>
          <p:nvSpPr>
            <p:cNvPr id="15413" name="Line 35"/>
            <p:cNvSpPr>
              <a:spLocks noChangeShapeType="1"/>
            </p:cNvSpPr>
            <p:nvPr/>
          </p:nvSpPr>
          <p:spPr bwMode="auto">
            <a:xfrm flipV="1">
              <a:off x="4726" y="2894"/>
              <a:ext cx="1" cy="19"/>
            </a:xfrm>
            <a:prstGeom prst="line">
              <a:avLst/>
            </a:prstGeom>
            <a:noFill/>
            <a:ln w="0">
              <a:solidFill>
                <a:srgbClr val="000000"/>
              </a:solidFill>
              <a:round/>
              <a:headEnd/>
              <a:tailEnd/>
            </a:ln>
          </p:spPr>
          <p:txBody>
            <a:bodyPr/>
            <a:lstStyle/>
            <a:p>
              <a:endParaRPr lang="en-US"/>
            </a:p>
          </p:txBody>
        </p:sp>
        <p:sp>
          <p:nvSpPr>
            <p:cNvPr id="15414" name="Freeform 36"/>
            <p:cNvSpPr>
              <a:spLocks/>
            </p:cNvSpPr>
            <p:nvPr/>
          </p:nvSpPr>
          <p:spPr bwMode="auto">
            <a:xfrm>
              <a:off x="2686" y="2512"/>
              <a:ext cx="1853" cy="1"/>
            </a:xfrm>
            <a:custGeom>
              <a:avLst/>
              <a:gdLst>
                <a:gd name="T0" fmla="*/ 0 w 227"/>
                <a:gd name="T1" fmla="*/ 0 h 1"/>
                <a:gd name="T2" fmla="*/ 24456 w 227"/>
                <a:gd name="T3" fmla="*/ 0 h 1"/>
                <a:gd name="T4" fmla="*/ 49509 w 227"/>
                <a:gd name="T5" fmla="*/ 0 h 1"/>
                <a:gd name="T6" fmla="*/ 73965 w 227"/>
                <a:gd name="T7" fmla="*/ 0 h 1"/>
                <a:gd name="T8" fmla="*/ 99017 w 227"/>
                <a:gd name="T9" fmla="*/ 0 h 1"/>
                <a:gd name="T10" fmla="*/ 123473 w 227"/>
                <a:gd name="T11" fmla="*/ 0 h 1"/>
                <a:gd name="T12" fmla="*/ 0 60000 65536"/>
                <a:gd name="T13" fmla="*/ 0 60000 65536"/>
                <a:gd name="T14" fmla="*/ 0 60000 65536"/>
                <a:gd name="T15" fmla="*/ 0 60000 65536"/>
                <a:gd name="T16" fmla="*/ 0 60000 65536"/>
                <a:gd name="T17" fmla="*/ 0 60000 65536"/>
                <a:gd name="T18" fmla="*/ 0 w 227"/>
                <a:gd name="T19" fmla="*/ 0 h 1"/>
                <a:gd name="T20" fmla="*/ 227 w 227"/>
                <a:gd name="T21" fmla="*/ 1 h 1"/>
              </a:gdLst>
              <a:ahLst/>
              <a:cxnLst>
                <a:cxn ang="T12">
                  <a:pos x="T0" y="T1"/>
                </a:cxn>
                <a:cxn ang="T13">
                  <a:pos x="T2" y="T3"/>
                </a:cxn>
                <a:cxn ang="T14">
                  <a:pos x="T4" y="T5"/>
                </a:cxn>
                <a:cxn ang="T15">
                  <a:pos x="T6" y="T7"/>
                </a:cxn>
                <a:cxn ang="T16">
                  <a:pos x="T8" y="T9"/>
                </a:cxn>
                <a:cxn ang="T17">
                  <a:pos x="T10" y="T11"/>
                </a:cxn>
              </a:cxnLst>
              <a:rect l="T18" t="T19" r="T20" b="T21"/>
              <a:pathLst>
                <a:path w="227" h="1">
                  <a:moveTo>
                    <a:pt x="0" y="0"/>
                  </a:moveTo>
                  <a:lnTo>
                    <a:pt x="45" y="0"/>
                  </a:lnTo>
                  <a:lnTo>
                    <a:pt x="91" y="0"/>
                  </a:lnTo>
                  <a:lnTo>
                    <a:pt x="136" y="0"/>
                  </a:lnTo>
                  <a:lnTo>
                    <a:pt x="182" y="0"/>
                  </a:lnTo>
                  <a:lnTo>
                    <a:pt x="227" y="0"/>
                  </a:lnTo>
                </a:path>
              </a:pathLst>
            </a:custGeom>
            <a:noFill/>
            <a:ln w="8">
              <a:solidFill>
                <a:srgbClr val="8C8CFF"/>
              </a:solidFill>
              <a:prstDash val="solid"/>
              <a:round/>
              <a:headEnd/>
              <a:tailEnd/>
            </a:ln>
          </p:spPr>
          <p:txBody>
            <a:bodyPr/>
            <a:lstStyle/>
            <a:p>
              <a:endParaRPr lang="en-US"/>
            </a:p>
          </p:txBody>
        </p:sp>
        <p:sp>
          <p:nvSpPr>
            <p:cNvPr id="15415" name="Rectangle 38"/>
            <p:cNvSpPr>
              <a:spLocks noChangeArrowheads="1"/>
            </p:cNvSpPr>
            <p:nvPr/>
          </p:nvSpPr>
          <p:spPr bwMode="auto">
            <a:xfrm>
              <a:off x="2661" y="2485"/>
              <a:ext cx="41" cy="46"/>
            </a:xfrm>
            <a:prstGeom prst="rect">
              <a:avLst/>
            </a:prstGeom>
            <a:solidFill>
              <a:srgbClr val="8C8CFF"/>
            </a:solidFill>
            <a:ln w="8">
              <a:solidFill>
                <a:srgbClr val="8C8CFF"/>
              </a:solidFill>
              <a:miter lim="800000"/>
              <a:headEnd/>
              <a:tailEnd/>
            </a:ln>
          </p:spPr>
          <p:txBody>
            <a:bodyPr/>
            <a:lstStyle/>
            <a:p>
              <a:endParaRPr lang="en-US" sz="900" dirty="0"/>
            </a:p>
          </p:txBody>
        </p:sp>
        <p:sp>
          <p:nvSpPr>
            <p:cNvPr id="15416" name="Rectangle 39"/>
            <p:cNvSpPr>
              <a:spLocks noChangeArrowheads="1"/>
            </p:cNvSpPr>
            <p:nvPr/>
          </p:nvSpPr>
          <p:spPr bwMode="auto">
            <a:xfrm>
              <a:off x="3028" y="2485"/>
              <a:ext cx="41" cy="46"/>
            </a:xfrm>
            <a:prstGeom prst="rect">
              <a:avLst/>
            </a:prstGeom>
            <a:solidFill>
              <a:srgbClr val="8C8CFF"/>
            </a:solidFill>
            <a:ln w="8">
              <a:solidFill>
                <a:srgbClr val="8C8CFF"/>
              </a:solidFill>
              <a:miter lim="800000"/>
              <a:headEnd/>
              <a:tailEnd/>
            </a:ln>
          </p:spPr>
          <p:txBody>
            <a:bodyPr/>
            <a:lstStyle/>
            <a:p>
              <a:endParaRPr lang="en-US" sz="900" dirty="0"/>
            </a:p>
          </p:txBody>
        </p:sp>
        <p:sp>
          <p:nvSpPr>
            <p:cNvPr id="15417" name="Rectangle 40"/>
            <p:cNvSpPr>
              <a:spLocks noChangeArrowheads="1"/>
            </p:cNvSpPr>
            <p:nvPr/>
          </p:nvSpPr>
          <p:spPr bwMode="auto">
            <a:xfrm>
              <a:off x="3404" y="2485"/>
              <a:ext cx="41" cy="46"/>
            </a:xfrm>
            <a:prstGeom prst="rect">
              <a:avLst/>
            </a:prstGeom>
            <a:solidFill>
              <a:srgbClr val="8C8CFF"/>
            </a:solidFill>
            <a:ln w="8">
              <a:solidFill>
                <a:srgbClr val="8C8CFF"/>
              </a:solidFill>
              <a:miter lim="800000"/>
              <a:headEnd/>
              <a:tailEnd/>
            </a:ln>
          </p:spPr>
          <p:txBody>
            <a:bodyPr/>
            <a:lstStyle/>
            <a:p>
              <a:endParaRPr lang="en-US" sz="900" dirty="0"/>
            </a:p>
          </p:txBody>
        </p:sp>
        <p:sp>
          <p:nvSpPr>
            <p:cNvPr id="15418" name="Rectangle 41"/>
            <p:cNvSpPr>
              <a:spLocks noChangeArrowheads="1"/>
            </p:cNvSpPr>
            <p:nvPr/>
          </p:nvSpPr>
          <p:spPr bwMode="auto">
            <a:xfrm>
              <a:off x="3771" y="2485"/>
              <a:ext cx="41" cy="46"/>
            </a:xfrm>
            <a:prstGeom prst="rect">
              <a:avLst/>
            </a:prstGeom>
            <a:solidFill>
              <a:srgbClr val="8C8CFF"/>
            </a:solidFill>
            <a:ln w="8">
              <a:solidFill>
                <a:srgbClr val="8C8CFF"/>
              </a:solidFill>
              <a:miter lim="800000"/>
              <a:headEnd/>
              <a:tailEnd/>
            </a:ln>
          </p:spPr>
          <p:txBody>
            <a:bodyPr/>
            <a:lstStyle/>
            <a:p>
              <a:endParaRPr lang="en-US" sz="900" dirty="0"/>
            </a:p>
          </p:txBody>
        </p:sp>
        <p:sp>
          <p:nvSpPr>
            <p:cNvPr id="15419" name="Rectangle 42"/>
            <p:cNvSpPr>
              <a:spLocks noChangeArrowheads="1"/>
            </p:cNvSpPr>
            <p:nvPr/>
          </p:nvSpPr>
          <p:spPr bwMode="auto">
            <a:xfrm>
              <a:off x="4147" y="2485"/>
              <a:ext cx="41" cy="46"/>
            </a:xfrm>
            <a:prstGeom prst="rect">
              <a:avLst/>
            </a:prstGeom>
            <a:solidFill>
              <a:srgbClr val="8C8CFF"/>
            </a:solidFill>
            <a:ln w="8">
              <a:solidFill>
                <a:srgbClr val="8C8CFF"/>
              </a:solidFill>
              <a:miter lim="800000"/>
              <a:headEnd/>
              <a:tailEnd/>
            </a:ln>
          </p:spPr>
          <p:txBody>
            <a:bodyPr/>
            <a:lstStyle/>
            <a:p>
              <a:endParaRPr lang="en-US" sz="900" dirty="0"/>
            </a:p>
          </p:txBody>
        </p:sp>
        <p:sp>
          <p:nvSpPr>
            <p:cNvPr id="15420" name="Rectangle 43"/>
            <p:cNvSpPr>
              <a:spLocks noChangeArrowheads="1"/>
            </p:cNvSpPr>
            <p:nvPr/>
          </p:nvSpPr>
          <p:spPr bwMode="auto">
            <a:xfrm>
              <a:off x="4514" y="2485"/>
              <a:ext cx="41" cy="46"/>
            </a:xfrm>
            <a:prstGeom prst="rect">
              <a:avLst/>
            </a:prstGeom>
            <a:solidFill>
              <a:srgbClr val="8C8CFF"/>
            </a:solidFill>
            <a:ln w="8">
              <a:solidFill>
                <a:srgbClr val="8C8CFF"/>
              </a:solidFill>
              <a:miter lim="800000"/>
              <a:headEnd/>
              <a:tailEnd/>
            </a:ln>
          </p:spPr>
          <p:txBody>
            <a:bodyPr/>
            <a:lstStyle/>
            <a:p>
              <a:endParaRPr lang="en-US" sz="900" dirty="0"/>
            </a:p>
          </p:txBody>
        </p:sp>
        <p:sp>
          <p:nvSpPr>
            <p:cNvPr id="15421" name="Freeform 44"/>
            <p:cNvSpPr>
              <a:spLocks/>
            </p:cNvSpPr>
            <p:nvPr/>
          </p:nvSpPr>
          <p:spPr bwMode="auto">
            <a:xfrm>
              <a:off x="2661" y="2048"/>
              <a:ext cx="49" cy="56"/>
            </a:xfrm>
            <a:custGeom>
              <a:avLst/>
              <a:gdLst>
                <a:gd name="T0" fmla="*/ 25 w 49"/>
                <a:gd name="T1" fmla="*/ 0 h 56"/>
                <a:gd name="T2" fmla="*/ 49 w 49"/>
                <a:gd name="T3" fmla="*/ 56 h 56"/>
                <a:gd name="T4" fmla="*/ 0 w 49"/>
                <a:gd name="T5" fmla="*/ 56 h 56"/>
                <a:gd name="T6" fmla="*/ 25 w 49"/>
                <a:gd name="T7" fmla="*/ 0 h 56"/>
                <a:gd name="T8" fmla="*/ 0 60000 65536"/>
                <a:gd name="T9" fmla="*/ 0 60000 65536"/>
                <a:gd name="T10" fmla="*/ 0 60000 65536"/>
                <a:gd name="T11" fmla="*/ 0 60000 65536"/>
                <a:gd name="T12" fmla="*/ 0 w 49"/>
                <a:gd name="T13" fmla="*/ 0 h 56"/>
                <a:gd name="T14" fmla="*/ 49 w 49"/>
                <a:gd name="T15" fmla="*/ 56 h 56"/>
              </a:gdLst>
              <a:ahLst/>
              <a:cxnLst>
                <a:cxn ang="T8">
                  <a:pos x="T0" y="T1"/>
                </a:cxn>
                <a:cxn ang="T9">
                  <a:pos x="T2" y="T3"/>
                </a:cxn>
                <a:cxn ang="T10">
                  <a:pos x="T4" y="T5"/>
                </a:cxn>
                <a:cxn ang="T11">
                  <a:pos x="T6" y="T7"/>
                </a:cxn>
              </a:cxnLst>
              <a:rect l="T12" t="T13" r="T14" b="T15"/>
              <a:pathLst>
                <a:path w="49" h="56">
                  <a:moveTo>
                    <a:pt x="25" y="0"/>
                  </a:moveTo>
                  <a:lnTo>
                    <a:pt x="49" y="56"/>
                  </a:lnTo>
                  <a:lnTo>
                    <a:pt x="0" y="56"/>
                  </a:lnTo>
                  <a:lnTo>
                    <a:pt x="25" y="0"/>
                  </a:lnTo>
                  <a:close/>
                </a:path>
              </a:pathLst>
            </a:custGeom>
            <a:solidFill>
              <a:srgbClr val="A040A0"/>
            </a:solidFill>
            <a:ln w="8">
              <a:solidFill>
                <a:srgbClr val="A040A0"/>
              </a:solidFill>
              <a:prstDash val="solid"/>
              <a:round/>
              <a:headEnd/>
              <a:tailEnd/>
            </a:ln>
          </p:spPr>
          <p:txBody>
            <a:bodyPr/>
            <a:lstStyle/>
            <a:p>
              <a:endParaRPr lang="en-US"/>
            </a:p>
          </p:txBody>
        </p:sp>
        <p:sp>
          <p:nvSpPr>
            <p:cNvPr id="15422" name="Freeform 45"/>
            <p:cNvSpPr>
              <a:spLocks/>
            </p:cNvSpPr>
            <p:nvPr/>
          </p:nvSpPr>
          <p:spPr bwMode="auto">
            <a:xfrm>
              <a:off x="3028" y="1958"/>
              <a:ext cx="49" cy="56"/>
            </a:xfrm>
            <a:custGeom>
              <a:avLst/>
              <a:gdLst>
                <a:gd name="T0" fmla="*/ 25 w 49"/>
                <a:gd name="T1" fmla="*/ 0 h 56"/>
                <a:gd name="T2" fmla="*/ 49 w 49"/>
                <a:gd name="T3" fmla="*/ 56 h 56"/>
                <a:gd name="T4" fmla="*/ 0 w 49"/>
                <a:gd name="T5" fmla="*/ 56 h 56"/>
                <a:gd name="T6" fmla="*/ 25 w 49"/>
                <a:gd name="T7" fmla="*/ 0 h 56"/>
                <a:gd name="T8" fmla="*/ 0 60000 65536"/>
                <a:gd name="T9" fmla="*/ 0 60000 65536"/>
                <a:gd name="T10" fmla="*/ 0 60000 65536"/>
                <a:gd name="T11" fmla="*/ 0 60000 65536"/>
                <a:gd name="T12" fmla="*/ 0 w 49"/>
                <a:gd name="T13" fmla="*/ 0 h 56"/>
                <a:gd name="T14" fmla="*/ 49 w 49"/>
                <a:gd name="T15" fmla="*/ 56 h 56"/>
              </a:gdLst>
              <a:ahLst/>
              <a:cxnLst>
                <a:cxn ang="T8">
                  <a:pos x="T0" y="T1"/>
                </a:cxn>
                <a:cxn ang="T9">
                  <a:pos x="T2" y="T3"/>
                </a:cxn>
                <a:cxn ang="T10">
                  <a:pos x="T4" y="T5"/>
                </a:cxn>
                <a:cxn ang="T11">
                  <a:pos x="T6" y="T7"/>
                </a:cxn>
              </a:cxnLst>
              <a:rect l="T12" t="T13" r="T14" b="T15"/>
              <a:pathLst>
                <a:path w="49" h="56">
                  <a:moveTo>
                    <a:pt x="25" y="0"/>
                  </a:moveTo>
                  <a:lnTo>
                    <a:pt x="49" y="56"/>
                  </a:lnTo>
                  <a:lnTo>
                    <a:pt x="0" y="56"/>
                  </a:lnTo>
                  <a:lnTo>
                    <a:pt x="25" y="0"/>
                  </a:lnTo>
                  <a:close/>
                </a:path>
              </a:pathLst>
            </a:custGeom>
            <a:solidFill>
              <a:srgbClr val="A040A0"/>
            </a:solidFill>
            <a:ln w="8">
              <a:solidFill>
                <a:srgbClr val="A040A0"/>
              </a:solidFill>
              <a:prstDash val="solid"/>
              <a:round/>
              <a:headEnd/>
              <a:tailEnd/>
            </a:ln>
          </p:spPr>
          <p:txBody>
            <a:bodyPr/>
            <a:lstStyle/>
            <a:p>
              <a:endParaRPr lang="en-US"/>
            </a:p>
          </p:txBody>
        </p:sp>
        <p:sp>
          <p:nvSpPr>
            <p:cNvPr id="15423" name="Freeform 46"/>
            <p:cNvSpPr>
              <a:spLocks/>
            </p:cNvSpPr>
            <p:nvPr/>
          </p:nvSpPr>
          <p:spPr bwMode="auto">
            <a:xfrm>
              <a:off x="3413" y="2171"/>
              <a:ext cx="49" cy="56"/>
            </a:xfrm>
            <a:custGeom>
              <a:avLst/>
              <a:gdLst>
                <a:gd name="T0" fmla="*/ 24 w 49"/>
                <a:gd name="T1" fmla="*/ 0 h 56"/>
                <a:gd name="T2" fmla="*/ 49 w 49"/>
                <a:gd name="T3" fmla="*/ 56 h 56"/>
                <a:gd name="T4" fmla="*/ 0 w 49"/>
                <a:gd name="T5" fmla="*/ 56 h 56"/>
                <a:gd name="T6" fmla="*/ 24 w 49"/>
                <a:gd name="T7" fmla="*/ 0 h 56"/>
                <a:gd name="T8" fmla="*/ 0 60000 65536"/>
                <a:gd name="T9" fmla="*/ 0 60000 65536"/>
                <a:gd name="T10" fmla="*/ 0 60000 65536"/>
                <a:gd name="T11" fmla="*/ 0 60000 65536"/>
                <a:gd name="T12" fmla="*/ 0 w 49"/>
                <a:gd name="T13" fmla="*/ 0 h 56"/>
                <a:gd name="T14" fmla="*/ 49 w 49"/>
                <a:gd name="T15" fmla="*/ 56 h 56"/>
              </a:gdLst>
              <a:ahLst/>
              <a:cxnLst>
                <a:cxn ang="T8">
                  <a:pos x="T0" y="T1"/>
                </a:cxn>
                <a:cxn ang="T9">
                  <a:pos x="T2" y="T3"/>
                </a:cxn>
                <a:cxn ang="T10">
                  <a:pos x="T4" y="T5"/>
                </a:cxn>
                <a:cxn ang="T11">
                  <a:pos x="T6" y="T7"/>
                </a:cxn>
              </a:cxnLst>
              <a:rect l="T12" t="T13" r="T14" b="T15"/>
              <a:pathLst>
                <a:path w="49" h="56">
                  <a:moveTo>
                    <a:pt x="24" y="0"/>
                  </a:moveTo>
                  <a:lnTo>
                    <a:pt x="49" y="56"/>
                  </a:lnTo>
                  <a:lnTo>
                    <a:pt x="0" y="56"/>
                  </a:lnTo>
                  <a:lnTo>
                    <a:pt x="24" y="0"/>
                  </a:lnTo>
                  <a:close/>
                </a:path>
              </a:pathLst>
            </a:custGeom>
            <a:solidFill>
              <a:srgbClr val="A040A0"/>
            </a:solidFill>
            <a:ln w="8">
              <a:solidFill>
                <a:srgbClr val="A040A0"/>
              </a:solidFill>
              <a:prstDash val="solid"/>
              <a:round/>
              <a:headEnd/>
              <a:tailEnd/>
            </a:ln>
          </p:spPr>
          <p:txBody>
            <a:bodyPr/>
            <a:lstStyle/>
            <a:p>
              <a:endParaRPr lang="en-US"/>
            </a:p>
          </p:txBody>
        </p:sp>
        <p:sp>
          <p:nvSpPr>
            <p:cNvPr id="15424" name="Freeform 47"/>
            <p:cNvSpPr>
              <a:spLocks/>
            </p:cNvSpPr>
            <p:nvPr/>
          </p:nvSpPr>
          <p:spPr bwMode="auto">
            <a:xfrm>
              <a:off x="3771" y="1958"/>
              <a:ext cx="49" cy="56"/>
            </a:xfrm>
            <a:custGeom>
              <a:avLst/>
              <a:gdLst>
                <a:gd name="T0" fmla="*/ 25 w 49"/>
                <a:gd name="T1" fmla="*/ 0 h 56"/>
                <a:gd name="T2" fmla="*/ 49 w 49"/>
                <a:gd name="T3" fmla="*/ 56 h 56"/>
                <a:gd name="T4" fmla="*/ 0 w 49"/>
                <a:gd name="T5" fmla="*/ 56 h 56"/>
                <a:gd name="T6" fmla="*/ 25 w 49"/>
                <a:gd name="T7" fmla="*/ 0 h 56"/>
                <a:gd name="T8" fmla="*/ 0 60000 65536"/>
                <a:gd name="T9" fmla="*/ 0 60000 65536"/>
                <a:gd name="T10" fmla="*/ 0 60000 65536"/>
                <a:gd name="T11" fmla="*/ 0 60000 65536"/>
                <a:gd name="T12" fmla="*/ 0 w 49"/>
                <a:gd name="T13" fmla="*/ 0 h 56"/>
                <a:gd name="T14" fmla="*/ 49 w 49"/>
                <a:gd name="T15" fmla="*/ 56 h 56"/>
              </a:gdLst>
              <a:ahLst/>
              <a:cxnLst>
                <a:cxn ang="T8">
                  <a:pos x="T0" y="T1"/>
                </a:cxn>
                <a:cxn ang="T9">
                  <a:pos x="T2" y="T3"/>
                </a:cxn>
                <a:cxn ang="T10">
                  <a:pos x="T4" y="T5"/>
                </a:cxn>
                <a:cxn ang="T11">
                  <a:pos x="T6" y="T7"/>
                </a:cxn>
              </a:cxnLst>
              <a:rect l="T12" t="T13" r="T14" b="T15"/>
              <a:pathLst>
                <a:path w="49" h="56">
                  <a:moveTo>
                    <a:pt x="25" y="0"/>
                  </a:moveTo>
                  <a:lnTo>
                    <a:pt x="49" y="56"/>
                  </a:lnTo>
                  <a:lnTo>
                    <a:pt x="0" y="56"/>
                  </a:lnTo>
                  <a:lnTo>
                    <a:pt x="25" y="0"/>
                  </a:lnTo>
                  <a:close/>
                </a:path>
              </a:pathLst>
            </a:custGeom>
            <a:solidFill>
              <a:srgbClr val="A040A0"/>
            </a:solidFill>
            <a:ln w="8">
              <a:solidFill>
                <a:srgbClr val="A040A0"/>
              </a:solidFill>
              <a:prstDash val="solid"/>
              <a:round/>
              <a:headEnd/>
              <a:tailEnd/>
            </a:ln>
          </p:spPr>
          <p:txBody>
            <a:bodyPr/>
            <a:lstStyle/>
            <a:p>
              <a:endParaRPr lang="en-US"/>
            </a:p>
          </p:txBody>
        </p:sp>
        <p:sp>
          <p:nvSpPr>
            <p:cNvPr id="15425" name="Freeform 48"/>
            <p:cNvSpPr>
              <a:spLocks/>
            </p:cNvSpPr>
            <p:nvPr/>
          </p:nvSpPr>
          <p:spPr bwMode="auto">
            <a:xfrm>
              <a:off x="4147" y="2289"/>
              <a:ext cx="49" cy="56"/>
            </a:xfrm>
            <a:custGeom>
              <a:avLst/>
              <a:gdLst>
                <a:gd name="T0" fmla="*/ 24 w 49"/>
                <a:gd name="T1" fmla="*/ 0 h 56"/>
                <a:gd name="T2" fmla="*/ 49 w 49"/>
                <a:gd name="T3" fmla="*/ 56 h 56"/>
                <a:gd name="T4" fmla="*/ 0 w 49"/>
                <a:gd name="T5" fmla="*/ 56 h 56"/>
                <a:gd name="T6" fmla="*/ 24 w 49"/>
                <a:gd name="T7" fmla="*/ 0 h 56"/>
                <a:gd name="T8" fmla="*/ 0 60000 65536"/>
                <a:gd name="T9" fmla="*/ 0 60000 65536"/>
                <a:gd name="T10" fmla="*/ 0 60000 65536"/>
                <a:gd name="T11" fmla="*/ 0 60000 65536"/>
                <a:gd name="T12" fmla="*/ 0 w 49"/>
                <a:gd name="T13" fmla="*/ 0 h 56"/>
                <a:gd name="T14" fmla="*/ 49 w 49"/>
                <a:gd name="T15" fmla="*/ 56 h 56"/>
              </a:gdLst>
              <a:ahLst/>
              <a:cxnLst>
                <a:cxn ang="T8">
                  <a:pos x="T0" y="T1"/>
                </a:cxn>
                <a:cxn ang="T9">
                  <a:pos x="T2" y="T3"/>
                </a:cxn>
                <a:cxn ang="T10">
                  <a:pos x="T4" y="T5"/>
                </a:cxn>
                <a:cxn ang="T11">
                  <a:pos x="T6" y="T7"/>
                </a:cxn>
              </a:cxnLst>
              <a:rect l="T12" t="T13" r="T14" b="T15"/>
              <a:pathLst>
                <a:path w="49" h="56">
                  <a:moveTo>
                    <a:pt x="24" y="0"/>
                  </a:moveTo>
                  <a:lnTo>
                    <a:pt x="49" y="56"/>
                  </a:lnTo>
                  <a:lnTo>
                    <a:pt x="0" y="56"/>
                  </a:lnTo>
                  <a:lnTo>
                    <a:pt x="24" y="0"/>
                  </a:lnTo>
                  <a:close/>
                </a:path>
              </a:pathLst>
            </a:custGeom>
            <a:solidFill>
              <a:srgbClr val="A040A0"/>
            </a:solidFill>
            <a:ln w="8">
              <a:solidFill>
                <a:srgbClr val="A040A0"/>
              </a:solidFill>
              <a:prstDash val="solid"/>
              <a:round/>
              <a:headEnd/>
              <a:tailEnd/>
            </a:ln>
          </p:spPr>
          <p:txBody>
            <a:bodyPr/>
            <a:lstStyle/>
            <a:p>
              <a:endParaRPr lang="en-US"/>
            </a:p>
          </p:txBody>
        </p:sp>
        <p:sp>
          <p:nvSpPr>
            <p:cNvPr id="15426" name="Freeform 49"/>
            <p:cNvSpPr>
              <a:spLocks/>
            </p:cNvSpPr>
            <p:nvPr/>
          </p:nvSpPr>
          <p:spPr bwMode="auto">
            <a:xfrm>
              <a:off x="4514" y="2289"/>
              <a:ext cx="49" cy="56"/>
            </a:xfrm>
            <a:custGeom>
              <a:avLst/>
              <a:gdLst>
                <a:gd name="T0" fmla="*/ 25 w 49"/>
                <a:gd name="T1" fmla="*/ 0 h 56"/>
                <a:gd name="T2" fmla="*/ 49 w 49"/>
                <a:gd name="T3" fmla="*/ 56 h 56"/>
                <a:gd name="T4" fmla="*/ 0 w 49"/>
                <a:gd name="T5" fmla="*/ 56 h 56"/>
                <a:gd name="T6" fmla="*/ 25 w 49"/>
                <a:gd name="T7" fmla="*/ 0 h 56"/>
                <a:gd name="T8" fmla="*/ 0 60000 65536"/>
                <a:gd name="T9" fmla="*/ 0 60000 65536"/>
                <a:gd name="T10" fmla="*/ 0 60000 65536"/>
                <a:gd name="T11" fmla="*/ 0 60000 65536"/>
                <a:gd name="T12" fmla="*/ 0 w 49"/>
                <a:gd name="T13" fmla="*/ 0 h 56"/>
                <a:gd name="T14" fmla="*/ 49 w 49"/>
                <a:gd name="T15" fmla="*/ 56 h 56"/>
              </a:gdLst>
              <a:ahLst/>
              <a:cxnLst>
                <a:cxn ang="T8">
                  <a:pos x="T0" y="T1"/>
                </a:cxn>
                <a:cxn ang="T9">
                  <a:pos x="T2" y="T3"/>
                </a:cxn>
                <a:cxn ang="T10">
                  <a:pos x="T4" y="T5"/>
                </a:cxn>
                <a:cxn ang="T11">
                  <a:pos x="T6" y="T7"/>
                </a:cxn>
              </a:cxnLst>
              <a:rect l="T12" t="T13" r="T14" b="T15"/>
              <a:pathLst>
                <a:path w="49" h="56">
                  <a:moveTo>
                    <a:pt x="25" y="0"/>
                  </a:moveTo>
                  <a:lnTo>
                    <a:pt x="49" y="56"/>
                  </a:lnTo>
                  <a:lnTo>
                    <a:pt x="0" y="56"/>
                  </a:lnTo>
                  <a:lnTo>
                    <a:pt x="25" y="0"/>
                  </a:lnTo>
                  <a:close/>
                </a:path>
              </a:pathLst>
            </a:custGeom>
            <a:solidFill>
              <a:srgbClr val="A040A0"/>
            </a:solidFill>
            <a:ln w="8">
              <a:solidFill>
                <a:srgbClr val="A040A0"/>
              </a:solidFill>
              <a:prstDash val="solid"/>
              <a:round/>
              <a:headEnd/>
              <a:tailEnd/>
            </a:ln>
          </p:spPr>
          <p:txBody>
            <a:bodyPr/>
            <a:lstStyle/>
            <a:p>
              <a:endParaRPr lang="en-US"/>
            </a:p>
          </p:txBody>
        </p:sp>
        <p:sp>
          <p:nvSpPr>
            <p:cNvPr id="15427" name="Rectangle 50"/>
            <p:cNvSpPr>
              <a:spLocks noChangeArrowheads="1"/>
            </p:cNvSpPr>
            <p:nvPr/>
          </p:nvSpPr>
          <p:spPr bwMode="auto">
            <a:xfrm>
              <a:off x="3796" y="1181"/>
              <a:ext cx="860" cy="153"/>
            </a:xfrm>
            <a:prstGeom prst="rect">
              <a:avLst/>
            </a:prstGeom>
            <a:noFill/>
            <a:ln w="9525">
              <a:noFill/>
              <a:miter lim="800000"/>
              <a:headEnd/>
              <a:tailEnd/>
            </a:ln>
          </p:spPr>
          <p:txBody>
            <a:bodyPr wrap="none" lIns="0" tIns="0" rIns="0" bIns="0">
              <a:spAutoFit/>
            </a:bodyPr>
            <a:lstStyle/>
            <a:p>
              <a:pPr defTabSz="914404"/>
              <a:r>
                <a:rPr lang="en-US" sz="700" b="1" dirty="0">
                  <a:solidFill>
                    <a:srgbClr val="000000"/>
                  </a:solidFill>
                </a:rPr>
                <a:t>Risk Exposure</a:t>
              </a:r>
              <a:endParaRPr lang="en-US" sz="900" dirty="0"/>
            </a:p>
          </p:txBody>
        </p:sp>
        <p:sp>
          <p:nvSpPr>
            <p:cNvPr id="15428" name="Rectangle 51"/>
            <p:cNvSpPr>
              <a:spLocks noChangeArrowheads="1"/>
            </p:cNvSpPr>
            <p:nvPr/>
          </p:nvSpPr>
          <p:spPr bwMode="auto">
            <a:xfrm>
              <a:off x="3069" y="1339"/>
              <a:ext cx="2560" cy="153"/>
            </a:xfrm>
            <a:prstGeom prst="rect">
              <a:avLst/>
            </a:prstGeom>
            <a:noFill/>
            <a:ln w="9525">
              <a:noFill/>
              <a:miter lim="800000"/>
              <a:headEnd/>
              <a:tailEnd/>
            </a:ln>
          </p:spPr>
          <p:txBody>
            <a:bodyPr wrap="none" lIns="0" tIns="0" rIns="0" bIns="0">
              <a:spAutoFit/>
            </a:bodyPr>
            <a:lstStyle/>
            <a:p>
              <a:pPr defTabSz="914404"/>
              <a:r>
                <a:rPr lang="en-US" sz="700" dirty="0">
                  <a:solidFill>
                    <a:srgbClr val="000000"/>
                  </a:solidFill>
                </a:rPr>
                <a:t>Capital Required as % of liabilities - Diversified</a:t>
              </a:r>
              <a:endParaRPr lang="en-US" sz="900" dirty="0"/>
            </a:p>
          </p:txBody>
        </p:sp>
        <p:sp>
          <p:nvSpPr>
            <p:cNvPr id="15429" name="Rectangle 52"/>
            <p:cNvSpPr>
              <a:spLocks noChangeArrowheads="1"/>
            </p:cNvSpPr>
            <p:nvPr/>
          </p:nvSpPr>
          <p:spPr bwMode="auto">
            <a:xfrm>
              <a:off x="2335" y="2838"/>
              <a:ext cx="102"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0%</a:t>
              </a:r>
              <a:endParaRPr lang="en-US" sz="900" dirty="0"/>
            </a:p>
          </p:txBody>
        </p:sp>
        <p:sp>
          <p:nvSpPr>
            <p:cNvPr id="15430" name="Rectangle 53"/>
            <p:cNvSpPr>
              <a:spLocks noChangeArrowheads="1"/>
            </p:cNvSpPr>
            <p:nvPr/>
          </p:nvSpPr>
          <p:spPr bwMode="auto">
            <a:xfrm>
              <a:off x="2335" y="2643"/>
              <a:ext cx="102"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5%</a:t>
              </a:r>
              <a:endParaRPr lang="en-US" sz="900" dirty="0"/>
            </a:p>
          </p:txBody>
        </p:sp>
        <p:sp>
          <p:nvSpPr>
            <p:cNvPr id="15431" name="Rectangle 54"/>
            <p:cNvSpPr>
              <a:spLocks noChangeArrowheads="1"/>
            </p:cNvSpPr>
            <p:nvPr/>
          </p:nvSpPr>
          <p:spPr bwMode="auto">
            <a:xfrm>
              <a:off x="2310" y="2457"/>
              <a:ext cx="142"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10%</a:t>
              </a:r>
              <a:endParaRPr lang="en-US" sz="900" dirty="0"/>
            </a:p>
          </p:txBody>
        </p:sp>
        <p:sp>
          <p:nvSpPr>
            <p:cNvPr id="15432" name="Rectangle 55"/>
            <p:cNvSpPr>
              <a:spLocks noChangeArrowheads="1"/>
            </p:cNvSpPr>
            <p:nvPr/>
          </p:nvSpPr>
          <p:spPr bwMode="auto">
            <a:xfrm>
              <a:off x="2310" y="2261"/>
              <a:ext cx="142"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15%</a:t>
              </a:r>
              <a:endParaRPr lang="en-US" sz="900" dirty="0"/>
            </a:p>
          </p:txBody>
        </p:sp>
        <p:sp>
          <p:nvSpPr>
            <p:cNvPr id="15433" name="Rectangle 56"/>
            <p:cNvSpPr>
              <a:spLocks noChangeArrowheads="1"/>
            </p:cNvSpPr>
            <p:nvPr/>
          </p:nvSpPr>
          <p:spPr bwMode="auto">
            <a:xfrm>
              <a:off x="2294" y="2066"/>
              <a:ext cx="142"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20%</a:t>
              </a:r>
              <a:endParaRPr lang="en-US" sz="900" dirty="0"/>
            </a:p>
          </p:txBody>
        </p:sp>
        <p:sp>
          <p:nvSpPr>
            <p:cNvPr id="15434" name="Rectangle 57"/>
            <p:cNvSpPr>
              <a:spLocks noChangeArrowheads="1"/>
            </p:cNvSpPr>
            <p:nvPr/>
          </p:nvSpPr>
          <p:spPr bwMode="auto">
            <a:xfrm>
              <a:off x="2294" y="1879"/>
              <a:ext cx="142"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25%</a:t>
              </a:r>
              <a:endParaRPr lang="en-US" sz="900" dirty="0"/>
            </a:p>
          </p:txBody>
        </p:sp>
        <p:sp>
          <p:nvSpPr>
            <p:cNvPr id="15435" name="Rectangle 58"/>
            <p:cNvSpPr>
              <a:spLocks noChangeArrowheads="1"/>
            </p:cNvSpPr>
            <p:nvPr/>
          </p:nvSpPr>
          <p:spPr bwMode="auto">
            <a:xfrm>
              <a:off x="2294" y="1684"/>
              <a:ext cx="142"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30%</a:t>
              </a:r>
              <a:endParaRPr lang="en-US" sz="900" dirty="0"/>
            </a:p>
          </p:txBody>
        </p:sp>
        <p:sp>
          <p:nvSpPr>
            <p:cNvPr id="15436" name="Rectangle 59"/>
            <p:cNvSpPr>
              <a:spLocks noChangeArrowheads="1"/>
            </p:cNvSpPr>
            <p:nvPr/>
          </p:nvSpPr>
          <p:spPr bwMode="auto">
            <a:xfrm>
              <a:off x="2979" y="2950"/>
              <a:ext cx="175"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a:t>
              </a:r>
              <a:endParaRPr lang="en-US" sz="1100" dirty="0"/>
            </a:p>
          </p:txBody>
        </p:sp>
        <p:sp>
          <p:nvSpPr>
            <p:cNvPr id="15437" name="Rectangle 60"/>
            <p:cNvSpPr>
              <a:spLocks noChangeArrowheads="1"/>
            </p:cNvSpPr>
            <p:nvPr/>
          </p:nvSpPr>
          <p:spPr bwMode="auto">
            <a:xfrm>
              <a:off x="2947" y="3052"/>
              <a:ext cx="237"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Entity 1</a:t>
              </a:r>
              <a:endParaRPr lang="en-US" sz="1100" dirty="0"/>
            </a:p>
          </p:txBody>
        </p:sp>
        <p:sp>
          <p:nvSpPr>
            <p:cNvPr id="15438" name="Rectangle 61"/>
            <p:cNvSpPr>
              <a:spLocks noChangeArrowheads="1"/>
            </p:cNvSpPr>
            <p:nvPr/>
          </p:nvSpPr>
          <p:spPr bwMode="auto">
            <a:xfrm>
              <a:off x="3347" y="2950"/>
              <a:ext cx="202"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1 -</a:t>
              </a:r>
              <a:endParaRPr lang="en-US" sz="1100" dirty="0"/>
            </a:p>
          </p:txBody>
        </p:sp>
        <p:sp>
          <p:nvSpPr>
            <p:cNvPr id="15439" name="Rectangle 62"/>
            <p:cNvSpPr>
              <a:spLocks noChangeArrowheads="1"/>
            </p:cNvSpPr>
            <p:nvPr/>
          </p:nvSpPr>
          <p:spPr bwMode="auto">
            <a:xfrm>
              <a:off x="3363" y="3052"/>
              <a:ext cx="168"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Term</a:t>
              </a:r>
              <a:endParaRPr lang="en-US" sz="1100" dirty="0"/>
            </a:p>
          </p:txBody>
        </p:sp>
        <p:sp>
          <p:nvSpPr>
            <p:cNvPr id="15440" name="Rectangle 63"/>
            <p:cNvSpPr>
              <a:spLocks noChangeArrowheads="1"/>
            </p:cNvSpPr>
            <p:nvPr/>
          </p:nvSpPr>
          <p:spPr bwMode="auto">
            <a:xfrm>
              <a:off x="3281" y="3155"/>
              <a:ext cx="337"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Assurance</a:t>
              </a:r>
              <a:endParaRPr lang="en-US" sz="1100" dirty="0"/>
            </a:p>
          </p:txBody>
        </p:sp>
        <p:sp>
          <p:nvSpPr>
            <p:cNvPr id="15441" name="Rectangle 64"/>
            <p:cNvSpPr>
              <a:spLocks noChangeArrowheads="1"/>
            </p:cNvSpPr>
            <p:nvPr/>
          </p:nvSpPr>
          <p:spPr bwMode="auto">
            <a:xfrm>
              <a:off x="3706" y="2950"/>
              <a:ext cx="202"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2 -</a:t>
              </a:r>
              <a:endParaRPr lang="en-US" sz="1100" dirty="0"/>
            </a:p>
          </p:txBody>
        </p:sp>
        <p:sp>
          <p:nvSpPr>
            <p:cNvPr id="15442" name="Rectangle 65"/>
            <p:cNvSpPr>
              <a:spLocks noChangeArrowheads="1"/>
            </p:cNvSpPr>
            <p:nvPr/>
          </p:nvSpPr>
          <p:spPr bwMode="auto">
            <a:xfrm>
              <a:off x="3665" y="3052"/>
              <a:ext cx="293"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Annuities</a:t>
              </a:r>
              <a:endParaRPr lang="en-US" sz="1100" dirty="0"/>
            </a:p>
          </p:txBody>
        </p:sp>
        <p:sp>
          <p:nvSpPr>
            <p:cNvPr id="15443" name="Rectangle 66"/>
            <p:cNvSpPr>
              <a:spLocks noChangeArrowheads="1"/>
            </p:cNvSpPr>
            <p:nvPr/>
          </p:nvSpPr>
          <p:spPr bwMode="auto">
            <a:xfrm>
              <a:off x="4098" y="2950"/>
              <a:ext cx="175"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a:t>
              </a:r>
              <a:endParaRPr lang="en-US" sz="1100" dirty="0"/>
            </a:p>
          </p:txBody>
        </p:sp>
        <p:sp>
          <p:nvSpPr>
            <p:cNvPr id="15444" name="Rectangle 67"/>
            <p:cNvSpPr>
              <a:spLocks noChangeArrowheads="1"/>
            </p:cNvSpPr>
            <p:nvPr/>
          </p:nvSpPr>
          <p:spPr bwMode="auto">
            <a:xfrm>
              <a:off x="4057" y="3052"/>
              <a:ext cx="237"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Entity 2</a:t>
              </a:r>
              <a:endParaRPr lang="en-US" sz="1100" dirty="0"/>
            </a:p>
          </p:txBody>
        </p:sp>
        <p:sp>
          <p:nvSpPr>
            <p:cNvPr id="15445" name="Rectangle 68"/>
            <p:cNvSpPr>
              <a:spLocks noChangeArrowheads="1"/>
            </p:cNvSpPr>
            <p:nvPr/>
          </p:nvSpPr>
          <p:spPr bwMode="auto">
            <a:xfrm>
              <a:off x="4441" y="2950"/>
              <a:ext cx="202"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BU 3 -</a:t>
              </a:r>
              <a:endParaRPr lang="en-US" sz="1100" dirty="0"/>
            </a:p>
          </p:txBody>
        </p:sp>
        <p:sp>
          <p:nvSpPr>
            <p:cNvPr id="15446" name="Rectangle 69"/>
            <p:cNvSpPr>
              <a:spLocks noChangeArrowheads="1"/>
            </p:cNvSpPr>
            <p:nvPr/>
          </p:nvSpPr>
          <p:spPr bwMode="auto">
            <a:xfrm>
              <a:off x="4408" y="3052"/>
              <a:ext cx="293"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Pensions</a:t>
              </a:r>
              <a:endParaRPr lang="en-US" sz="1100" dirty="0"/>
            </a:p>
          </p:txBody>
        </p:sp>
        <p:sp>
          <p:nvSpPr>
            <p:cNvPr id="15447" name="Line 70"/>
            <p:cNvSpPr>
              <a:spLocks noChangeShapeType="1"/>
            </p:cNvSpPr>
            <p:nvPr/>
          </p:nvSpPr>
          <p:spPr bwMode="auto">
            <a:xfrm>
              <a:off x="3241" y="2894"/>
              <a:ext cx="1" cy="363"/>
            </a:xfrm>
            <a:prstGeom prst="line">
              <a:avLst/>
            </a:prstGeom>
            <a:noFill/>
            <a:ln w="0">
              <a:solidFill>
                <a:srgbClr val="000000"/>
              </a:solidFill>
              <a:round/>
              <a:headEnd/>
              <a:tailEnd/>
            </a:ln>
          </p:spPr>
          <p:txBody>
            <a:bodyPr/>
            <a:lstStyle/>
            <a:p>
              <a:endParaRPr lang="en-US"/>
            </a:p>
          </p:txBody>
        </p:sp>
        <p:sp>
          <p:nvSpPr>
            <p:cNvPr id="15448" name="Line 71"/>
            <p:cNvSpPr>
              <a:spLocks noChangeShapeType="1"/>
            </p:cNvSpPr>
            <p:nvPr/>
          </p:nvSpPr>
          <p:spPr bwMode="auto">
            <a:xfrm>
              <a:off x="3616" y="2894"/>
              <a:ext cx="1" cy="363"/>
            </a:xfrm>
            <a:prstGeom prst="line">
              <a:avLst/>
            </a:prstGeom>
            <a:noFill/>
            <a:ln w="0">
              <a:solidFill>
                <a:srgbClr val="000000"/>
              </a:solidFill>
              <a:round/>
              <a:headEnd/>
              <a:tailEnd/>
            </a:ln>
          </p:spPr>
          <p:txBody>
            <a:bodyPr/>
            <a:lstStyle/>
            <a:p>
              <a:endParaRPr lang="en-US"/>
            </a:p>
          </p:txBody>
        </p:sp>
        <p:sp>
          <p:nvSpPr>
            <p:cNvPr id="15449" name="Line 72"/>
            <p:cNvSpPr>
              <a:spLocks noChangeShapeType="1"/>
            </p:cNvSpPr>
            <p:nvPr/>
          </p:nvSpPr>
          <p:spPr bwMode="auto">
            <a:xfrm>
              <a:off x="4400" y="2856"/>
              <a:ext cx="1" cy="363"/>
            </a:xfrm>
            <a:prstGeom prst="line">
              <a:avLst/>
            </a:prstGeom>
            <a:noFill/>
            <a:ln w="0">
              <a:solidFill>
                <a:srgbClr val="000000"/>
              </a:solidFill>
              <a:round/>
              <a:headEnd/>
              <a:tailEnd/>
            </a:ln>
          </p:spPr>
          <p:txBody>
            <a:bodyPr/>
            <a:lstStyle/>
            <a:p>
              <a:endParaRPr lang="en-US"/>
            </a:p>
          </p:txBody>
        </p:sp>
        <p:sp>
          <p:nvSpPr>
            <p:cNvPr id="15450" name="Rectangle 73"/>
            <p:cNvSpPr>
              <a:spLocks noChangeArrowheads="1"/>
            </p:cNvSpPr>
            <p:nvPr/>
          </p:nvSpPr>
          <p:spPr bwMode="auto">
            <a:xfrm>
              <a:off x="2596" y="3313"/>
              <a:ext cx="199"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Group</a:t>
              </a:r>
              <a:endParaRPr lang="en-US" sz="1100" dirty="0"/>
            </a:p>
          </p:txBody>
        </p:sp>
        <p:sp>
          <p:nvSpPr>
            <p:cNvPr id="15451" name="Rectangle 74"/>
            <p:cNvSpPr>
              <a:spLocks noChangeArrowheads="1"/>
            </p:cNvSpPr>
            <p:nvPr/>
          </p:nvSpPr>
          <p:spPr bwMode="auto">
            <a:xfrm>
              <a:off x="3241" y="3313"/>
              <a:ext cx="432"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 Entity 1</a:t>
              </a:r>
              <a:endParaRPr lang="en-US" sz="1100" dirty="0"/>
            </a:p>
          </p:txBody>
        </p:sp>
        <p:sp>
          <p:nvSpPr>
            <p:cNvPr id="15452" name="Rectangle 75"/>
            <p:cNvSpPr>
              <a:spLocks noChangeArrowheads="1"/>
            </p:cNvSpPr>
            <p:nvPr/>
          </p:nvSpPr>
          <p:spPr bwMode="auto">
            <a:xfrm>
              <a:off x="4163" y="3313"/>
              <a:ext cx="432"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Legal Entity 2</a:t>
              </a:r>
              <a:endParaRPr lang="en-US" sz="1100" dirty="0"/>
            </a:p>
          </p:txBody>
        </p:sp>
        <p:sp>
          <p:nvSpPr>
            <p:cNvPr id="15453" name="Line 76"/>
            <p:cNvSpPr>
              <a:spLocks noChangeShapeType="1"/>
            </p:cNvSpPr>
            <p:nvPr/>
          </p:nvSpPr>
          <p:spPr bwMode="auto">
            <a:xfrm>
              <a:off x="2498" y="2894"/>
              <a:ext cx="1" cy="522"/>
            </a:xfrm>
            <a:prstGeom prst="line">
              <a:avLst/>
            </a:prstGeom>
            <a:noFill/>
            <a:ln w="0">
              <a:solidFill>
                <a:srgbClr val="000000"/>
              </a:solidFill>
              <a:round/>
              <a:headEnd/>
              <a:tailEnd/>
            </a:ln>
          </p:spPr>
          <p:txBody>
            <a:bodyPr/>
            <a:lstStyle/>
            <a:p>
              <a:endParaRPr lang="en-US"/>
            </a:p>
          </p:txBody>
        </p:sp>
        <p:sp>
          <p:nvSpPr>
            <p:cNvPr id="15454" name="Line 77"/>
            <p:cNvSpPr>
              <a:spLocks noChangeShapeType="1"/>
            </p:cNvSpPr>
            <p:nvPr/>
          </p:nvSpPr>
          <p:spPr bwMode="auto">
            <a:xfrm>
              <a:off x="4726" y="2894"/>
              <a:ext cx="1" cy="522"/>
            </a:xfrm>
            <a:prstGeom prst="line">
              <a:avLst/>
            </a:prstGeom>
            <a:noFill/>
            <a:ln w="0">
              <a:solidFill>
                <a:srgbClr val="000000"/>
              </a:solidFill>
              <a:round/>
              <a:headEnd/>
              <a:tailEnd/>
            </a:ln>
          </p:spPr>
          <p:txBody>
            <a:bodyPr/>
            <a:lstStyle/>
            <a:p>
              <a:endParaRPr lang="en-US"/>
            </a:p>
          </p:txBody>
        </p:sp>
        <p:sp>
          <p:nvSpPr>
            <p:cNvPr id="15455" name="Line 78"/>
            <p:cNvSpPr>
              <a:spLocks noChangeShapeType="1"/>
            </p:cNvSpPr>
            <p:nvPr/>
          </p:nvSpPr>
          <p:spPr bwMode="auto">
            <a:xfrm>
              <a:off x="2873" y="2894"/>
              <a:ext cx="1" cy="522"/>
            </a:xfrm>
            <a:prstGeom prst="line">
              <a:avLst/>
            </a:prstGeom>
            <a:noFill/>
            <a:ln w="0">
              <a:solidFill>
                <a:srgbClr val="000000"/>
              </a:solidFill>
              <a:round/>
              <a:headEnd/>
              <a:tailEnd/>
            </a:ln>
          </p:spPr>
          <p:txBody>
            <a:bodyPr/>
            <a:lstStyle/>
            <a:p>
              <a:endParaRPr lang="en-US"/>
            </a:p>
          </p:txBody>
        </p:sp>
        <p:sp>
          <p:nvSpPr>
            <p:cNvPr id="15456" name="Line 79"/>
            <p:cNvSpPr>
              <a:spLocks noChangeShapeType="1"/>
            </p:cNvSpPr>
            <p:nvPr/>
          </p:nvSpPr>
          <p:spPr bwMode="auto">
            <a:xfrm>
              <a:off x="3983" y="2894"/>
              <a:ext cx="1" cy="522"/>
            </a:xfrm>
            <a:prstGeom prst="line">
              <a:avLst/>
            </a:prstGeom>
            <a:noFill/>
            <a:ln w="0">
              <a:solidFill>
                <a:srgbClr val="000000"/>
              </a:solidFill>
              <a:round/>
              <a:headEnd/>
              <a:tailEnd/>
            </a:ln>
          </p:spPr>
          <p:txBody>
            <a:bodyPr/>
            <a:lstStyle/>
            <a:p>
              <a:endParaRPr lang="en-US"/>
            </a:p>
          </p:txBody>
        </p:sp>
        <p:sp>
          <p:nvSpPr>
            <p:cNvPr id="15457" name="Rectangle 80"/>
            <p:cNvSpPr>
              <a:spLocks noChangeArrowheads="1"/>
            </p:cNvSpPr>
            <p:nvPr/>
          </p:nvSpPr>
          <p:spPr bwMode="auto">
            <a:xfrm>
              <a:off x="4816" y="1963"/>
              <a:ext cx="1265" cy="981"/>
            </a:xfrm>
            <a:prstGeom prst="rect">
              <a:avLst/>
            </a:prstGeom>
            <a:solidFill>
              <a:srgbClr val="FFFFFF"/>
            </a:solidFill>
            <a:ln w="0">
              <a:solidFill>
                <a:srgbClr val="000000"/>
              </a:solidFill>
              <a:miter lim="800000"/>
              <a:headEnd/>
              <a:tailEnd/>
            </a:ln>
          </p:spPr>
          <p:txBody>
            <a:bodyPr/>
            <a:lstStyle/>
            <a:p>
              <a:endParaRPr lang="en-US" sz="900" dirty="0"/>
            </a:p>
          </p:txBody>
        </p:sp>
        <p:sp>
          <p:nvSpPr>
            <p:cNvPr id="15458" name="Rectangle 81"/>
            <p:cNvSpPr>
              <a:spLocks noChangeArrowheads="1"/>
            </p:cNvSpPr>
            <p:nvPr/>
          </p:nvSpPr>
          <p:spPr bwMode="auto">
            <a:xfrm>
              <a:off x="4849" y="2010"/>
              <a:ext cx="204" cy="46"/>
            </a:xfrm>
            <a:prstGeom prst="rect">
              <a:avLst/>
            </a:prstGeom>
            <a:solidFill>
              <a:srgbClr val="000599"/>
            </a:solidFill>
            <a:ln w="8">
              <a:solidFill>
                <a:srgbClr val="000000"/>
              </a:solidFill>
              <a:miter lim="800000"/>
              <a:headEnd/>
              <a:tailEnd/>
            </a:ln>
          </p:spPr>
          <p:txBody>
            <a:bodyPr/>
            <a:lstStyle/>
            <a:p>
              <a:endParaRPr lang="en-US" sz="900" dirty="0"/>
            </a:p>
          </p:txBody>
        </p:sp>
        <p:sp>
          <p:nvSpPr>
            <p:cNvPr id="15459" name="Rectangle 82"/>
            <p:cNvSpPr>
              <a:spLocks noChangeArrowheads="1"/>
            </p:cNvSpPr>
            <p:nvPr/>
          </p:nvSpPr>
          <p:spPr bwMode="auto">
            <a:xfrm>
              <a:off x="5077" y="1982"/>
              <a:ext cx="762"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Capital required as % of</a:t>
              </a:r>
              <a:endParaRPr lang="en-US" sz="900" dirty="0"/>
            </a:p>
          </p:txBody>
        </p:sp>
        <p:sp>
          <p:nvSpPr>
            <p:cNvPr id="15460" name="Rectangle 83"/>
            <p:cNvSpPr>
              <a:spLocks noChangeArrowheads="1"/>
            </p:cNvSpPr>
            <p:nvPr/>
          </p:nvSpPr>
          <p:spPr bwMode="auto">
            <a:xfrm>
              <a:off x="5077" y="2084"/>
              <a:ext cx="996" cy="88"/>
            </a:xfrm>
            <a:prstGeom prst="rect">
              <a:avLst/>
            </a:prstGeom>
            <a:noFill/>
            <a:ln w="9525">
              <a:noFill/>
              <a:miter lim="800000"/>
              <a:headEnd/>
              <a:tailEnd/>
            </a:ln>
          </p:spPr>
          <p:txBody>
            <a:bodyPr lIns="0" tIns="0" rIns="0" bIns="0">
              <a:spAutoFit/>
            </a:bodyPr>
            <a:lstStyle/>
            <a:p>
              <a:pPr defTabSz="914404"/>
              <a:r>
                <a:rPr lang="en-US" sz="400" dirty="0">
                  <a:solidFill>
                    <a:srgbClr val="000000"/>
                  </a:solidFill>
                  <a:latin typeface="Small Fonts"/>
                </a:rPr>
                <a:t>liabilities (CRL%) - Diversified</a:t>
              </a:r>
              <a:endParaRPr lang="en-US" sz="900" dirty="0"/>
            </a:p>
          </p:txBody>
        </p:sp>
        <p:sp>
          <p:nvSpPr>
            <p:cNvPr id="15461" name="Line 84"/>
            <p:cNvSpPr>
              <a:spLocks noChangeShapeType="1"/>
            </p:cNvSpPr>
            <p:nvPr/>
          </p:nvSpPr>
          <p:spPr bwMode="auto">
            <a:xfrm>
              <a:off x="4849" y="2365"/>
              <a:ext cx="212" cy="1"/>
            </a:xfrm>
            <a:prstGeom prst="line">
              <a:avLst/>
            </a:prstGeom>
            <a:noFill/>
            <a:ln w="8">
              <a:solidFill>
                <a:srgbClr val="8C8CFF"/>
              </a:solidFill>
              <a:round/>
              <a:headEnd/>
              <a:tailEnd/>
            </a:ln>
          </p:spPr>
          <p:txBody>
            <a:bodyPr/>
            <a:lstStyle/>
            <a:p>
              <a:endParaRPr lang="en-US"/>
            </a:p>
          </p:txBody>
        </p:sp>
        <p:sp>
          <p:nvSpPr>
            <p:cNvPr id="15462" name="Rectangle 85"/>
            <p:cNvSpPr>
              <a:spLocks noChangeArrowheads="1"/>
            </p:cNvSpPr>
            <p:nvPr/>
          </p:nvSpPr>
          <p:spPr bwMode="auto">
            <a:xfrm>
              <a:off x="4930" y="2347"/>
              <a:ext cx="41" cy="47"/>
            </a:xfrm>
            <a:prstGeom prst="rect">
              <a:avLst/>
            </a:prstGeom>
            <a:solidFill>
              <a:srgbClr val="8C8CFF"/>
            </a:solidFill>
            <a:ln w="8">
              <a:solidFill>
                <a:srgbClr val="8C8CFF"/>
              </a:solidFill>
              <a:miter lim="800000"/>
              <a:headEnd/>
              <a:tailEnd/>
            </a:ln>
          </p:spPr>
          <p:txBody>
            <a:bodyPr/>
            <a:lstStyle/>
            <a:p>
              <a:endParaRPr lang="en-US" sz="900" dirty="0"/>
            </a:p>
          </p:txBody>
        </p:sp>
        <p:sp>
          <p:nvSpPr>
            <p:cNvPr id="15463" name="Rectangle 86"/>
            <p:cNvSpPr>
              <a:spLocks noChangeArrowheads="1"/>
            </p:cNvSpPr>
            <p:nvPr/>
          </p:nvSpPr>
          <p:spPr bwMode="auto">
            <a:xfrm>
              <a:off x="5077" y="2320"/>
              <a:ext cx="731"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Risk Appetite - CRL% -</a:t>
              </a:r>
              <a:endParaRPr lang="en-US" sz="900" dirty="0"/>
            </a:p>
          </p:txBody>
        </p:sp>
        <p:sp>
          <p:nvSpPr>
            <p:cNvPr id="15464" name="Rectangle 87"/>
            <p:cNvSpPr>
              <a:spLocks noChangeArrowheads="1"/>
            </p:cNvSpPr>
            <p:nvPr/>
          </p:nvSpPr>
          <p:spPr bwMode="auto">
            <a:xfrm>
              <a:off x="5077" y="2422"/>
              <a:ext cx="527"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Diversified - Low</a:t>
              </a:r>
              <a:endParaRPr lang="en-US" sz="900" dirty="0"/>
            </a:p>
          </p:txBody>
        </p:sp>
        <p:sp>
          <p:nvSpPr>
            <p:cNvPr id="15465" name="Line 88"/>
            <p:cNvSpPr>
              <a:spLocks noChangeShapeType="1"/>
            </p:cNvSpPr>
            <p:nvPr/>
          </p:nvSpPr>
          <p:spPr bwMode="auto">
            <a:xfrm>
              <a:off x="4849" y="2590"/>
              <a:ext cx="212" cy="1"/>
            </a:xfrm>
            <a:prstGeom prst="line">
              <a:avLst/>
            </a:prstGeom>
            <a:noFill/>
            <a:ln w="8">
              <a:solidFill>
                <a:srgbClr val="A040A0"/>
              </a:solidFill>
              <a:round/>
              <a:headEnd/>
              <a:tailEnd/>
            </a:ln>
          </p:spPr>
          <p:txBody>
            <a:bodyPr/>
            <a:lstStyle/>
            <a:p>
              <a:endParaRPr lang="en-US"/>
            </a:p>
          </p:txBody>
        </p:sp>
        <p:sp>
          <p:nvSpPr>
            <p:cNvPr id="15466" name="Freeform 89"/>
            <p:cNvSpPr>
              <a:spLocks/>
            </p:cNvSpPr>
            <p:nvPr/>
          </p:nvSpPr>
          <p:spPr bwMode="auto">
            <a:xfrm>
              <a:off x="4930" y="2580"/>
              <a:ext cx="49" cy="56"/>
            </a:xfrm>
            <a:custGeom>
              <a:avLst/>
              <a:gdLst>
                <a:gd name="T0" fmla="*/ 25 w 49"/>
                <a:gd name="T1" fmla="*/ 0 h 56"/>
                <a:gd name="T2" fmla="*/ 49 w 49"/>
                <a:gd name="T3" fmla="*/ 56 h 56"/>
                <a:gd name="T4" fmla="*/ 0 w 49"/>
                <a:gd name="T5" fmla="*/ 56 h 56"/>
                <a:gd name="T6" fmla="*/ 25 w 49"/>
                <a:gd name="T7" fmla="*/ 0 h 56"/>
                <a:gd name="T8" fmla="*/ 0 60000 65536"/>
                <a:gd name="T9" fmla="*/ 0 60000 65536"/>
                <a:gd name="T10" fmla="*/ 0 60000 65536"/>
                <a:gd name="T11" fmla="*/ 0 60000 65536"/>
                <a:gd name="T12" fmla="*/ 0 w 49"/>
                <a:gd name="T13" fmla="*/ 0 h 56"/>
                <a:gd name="T14" fmla="*/ 49 w 49"/>
                <a:gd name="T15" fmla="*/ 56 h 56"/>
              </a:gdLst>
              <a:ahLst/>
              <a:cxnLst>
                <a:cxn ang="T8">
                  <a:pos x="T0" y="T1"/>
                </a:cxn>
                <a:cxn ang="T9">
                  <a:pos x="T2" y="T3"/>
                </a:cxn>
                <a:cxn ang="T10">
                  <a:pos x="T4" y="T5"/>
                </a:cxn>
                <a:cxn ang="T11">
                  <a:pos x="T6" y="T7"/>
                </a:cxn>
              </a:cxnLst>
              <a:rect l="T12" t="T13" r="T14" b="T15"/>
              <a:pathLst>
                <a:path w="49" h="56">
                  <a:moveTo>
                    <a:pt x="25" y="0"/>
                  </a:moveTo>
                  <a:lnTo>
                    <a:pt x="49" y="56"/>
                  </a:lnTo>
                  <a:lnTo>
                    <a:pt x="0" y="56"/>
                  </a:lnTo>
                  <a:lnTo>
                    <a:pt x="25" y="0"/>
                  </a:lnTo>
                  <a:close/>
                </a:path>
              </a:pathLst>
            </a:custGeom>
            <a:solidFill>
              <a:srgbClr val="A040A0"/>
            </a:solidFill>
            <a:ln w="8">
              <a:solidFill>
                <a:srgbClr val="A040A0"/>
              </a:solidFill>
              <a:prstDash val="solid"/>
              <a:round/>
              <a:headEnd/>
              <a:tailEnd/>
            </a:ln>
          </p:spPr>
          <p:txBody>
            <a:bodyPr/>
            <a:lstStyle/>
            <a:p>
              <a:endParaRPr lang="en-US"/>
            </a:p>
          </p:txBody>
        </p:sp>
        <p:sp>
          <p:nvSpPr>
            <p:cNvPr id="15467" name="Rectangle 90"/>
            <p:cNvSpPr>
              <a:spLocks noChangeArrowheads="1"/>
            </p:cNvSpPr>
            <p:nvPr/>
          </p:nvSpPr>
          <p:spPr bwMode="auto">
            <a:xfrm>
              <a:off x="5077" y="2552"/>
              <a:ext cx="731"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Risk Appetite - CRL% -</a:t>
              </a:r>
              <a:endParaRPr lang="en-US" sz="900" dirty="0"/>
            </a:p>
          </p:txBody>
        </p:sp>
        <p:sp>
          <p:nvSpPr>
            <p:cNvPr id="15468" name="Rectangle 91"/>
            <p:cNvSpPr>
              <a:spLocks noChangeArrowheads="1"/>
            </p:cNvSpPr>
            <p:nvPr/>
          </p:nvSpPr>
          <p:spPr bwMode="auto">
            <a:xfrm>
              <a:off x="5077" y="2655"/>
              <a:ext cx="543" cy="88"/>
            </a:xfrm>
            <a:prstGeom prst="rect">
              <a:avLst/>
            </a:prstGeom>
            <a:noFill/>
            <a:ln w="9525">
              <a:noFill/>
              <a:miter lim="800000"/>
              <a:headEnd/>
              <a:tailEnd/>
            </a:ln>
          </p:spPr>
          <p:txBody>
            <a:bodyPr wrap="none" lIns="0" tIns="0" rIns="0" bIns="0">
              <a:spAutoFit/>
            </a:bodyPr>
            <a:lstStyle/>
            <a:p>
              <a:pPr defTabSz="914404"/>
              <a:r>
                <a:rPr lang="en-US" sz="400" dirty="0">
                  <a:solidFill>
                    <a:srgbClr val="000000"/>
                  </a:solidFill>
                  <a:latin typeface="Small Fonts"/>
                </a:rPr>
                <a:t>Diversified - High</a:t>
              </a:r>
              <a:endParaRPr lang="en-US" sz="900" dirty="0"/>
            </a:p>
          </p:txBody>
        </p:sp>
        <p:sp>
          <p:nvSpPr>
            <p:cNvPr id="15469" name="Rectangle 92"/>
            <p:cNvSpPr>
              <a:spLocks noChangeArrowheads="1"/>
            </p:cNvSpPr>
            <p:nvPr/>
          </p:nvSpPr>
          <p:spPr bwMode="auto">
            <a:xfrm>
              <a:off x="2196" y="1107"/>
              <a:ext cx="3918" cy="2420"/>
            </a:xfrm>
            <a:prstGeom prst="rect">
              <a:avLst/>
            </a:prstGeom>
            <a:noFill/>
            <a:ln w="0">
              <a:solidFill>
                <a:srgbClr val="000000"/>
              </a:solidFill>
              <a:miter lim="800000"/>
              <a:headEnd/>
              <a:tailEnd/>
            </a:ln>
          </p:spPr>
          <p:txBody>
            <a:bodyPr/>
            <a:lstStyle/>
            <a:p>
              <a:endParaRPr lang="en-US" sz="900" dirty="0"/>
            </a:p>
          </p:txBody>
        </p:sp>
      </p:grpSp>
      <p:sp>
        <p:nvSpPr>
          <p:cNvPr id="592" name="Oval 591"/>
          <p:cNvSpPr/>
          <p:nvPr/>
        </p:nvSpPr>
        <p:spPr>
          <a:xfrm>
            <a:off x="3676647" y="1915815"/>
            <a:ext cx="245302" cy="2394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endParaRPr lang="en-US">
              <a:solidFill>
                <a:srgbClr val="FFFFFF"/>
              </a:solidFill>
              <a:cs typeface="Arial" pitchFamily="34" charset="0"/>
            </a:endParaRPr>
          </a:p>
        </p:txBody>
      </p:sp>
      <p:sp>
        <p:nvSpPr>
          <p:cNvPr id="593" name="Oval 592"/>
          <p:cNvSpPr/>
          <p:nvPr/>
        </p:nvSpPr>
        <p:spPr>
          <a:xfrm>
            <a:off x="3157184" y="1915815"/>
            <a:ext cx="245302" cy="2394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endParaRPr lang="en-US">
              <a:solidFill>
                <a:srgbClr val="FFFFFF"/>
              </a:solidFill>
              <a:cs typeface="Arial" pitchFamily="34" charset="0"/>
            </a:endParaRPr>
          </a:p>
        </p:txBody>
      </p:sp>
      <p:sp>
        <p:nvSpPr>
          <p:cNvPr id="594" name="Oval 593"/>
          <p:cNvSpPr/>
          <p:nvPr/>
        </p:nvSpPr>
        <p:spPr>
          <a:xfrm>
            <a:off x="3660775" y="3615960"/>
            <a:ext cx="245302" cy="2380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endParaRPr lang="en-US">
              <a:solidFill>
                <a:srgbClr val="FFFFFF"/>
              </a:solidFill>
              <a:cs typeface="Arial" pitchFamily="34" charset="0"/>
            </a:endParaRPr>
          </a:p>
        </p:txBody>
      </p:sp>
      <p:sp>
        <p:nvSpPr>
          <p:cNvPr id="582" name="Oval 581"/>
          <p:cNvSpPr/>
          <p:nvPr/>
        </p:nvSpPr>
        <p:spPr>
          <a:xfrm>
            <a:off x="2881579" y="1992840"/>
            <a:ext cx="246745" cy="238076"/>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anchor="ctr"/>
          <a:lstStyle/>
          <a:p>
            <a:pPr algn="ctr"/>
            <a:endParaRPr lang="en-US">
              <a:solidFill>
                <a:srgbClr val="FFFFFF"/>
              </a:solidFill>
              <a:cs typeface="Arial" pitchFamily="34" charset="0"/>
            </a:endParaRPr>
          </a:p>
        </p:txBody>
      </p:sp>
      <p:cxnSp>
        <p:nvCxnSpPr>
          <p:cNvPr id="591" name="Straight Connector 590"/>
          <p:cNvCxnSpPr>
            <a:stCxn id="15421" idx="1"/>
            <a:endCxn id="15422" idx="2"/>
          </p:cNvCxnSpPr>
          <p:nvPr/>
        </p:nvCxnSpPr>
        <p:spPr>
          <a:xfrm flipV="1">
            <a:off x="3024431" y="2082469"/>
            <a:ext cx="230873" cy="63020"/>
          </a:xfrm>
          <a:prstGeom prst="line">
            <a:avLst/>
          </a:prstGeom>
          <a:ln w="6350">
            <a:solidFill>
              <a:srgbClr val="A040A0"/>
            </a:solidFill>
          </a:ln>
        </p:spPr>
        <p:style>
          <a:lnRef idx="1">
            <a:schemeClr val="accent1"/>
          </a:lnRef>
          <a:fillRef idx="0">
            <a:schemeClr val="accent1"/>
          </a:fillRef>
          <a:effectRef idx="0">
            <a:schemeClr val="accent1"/>
          </a:effectRef>
          <a:fontRef idx="minor">
            <a:schemeClr val="tx1"/>
          </a:fontRef>
        </p:style>
      </p:cxnSp>
      <p:cxnSp>
        <p:nvCxnSpPr>
          <p:cNvPr id="595" name="Straight Connector 594"/>
          <p:cNvCxnSpPr>
            <a:stCxn id="15422" idx="1"/>
            <a:endCxn id="15423" idx="2"/>
          </p:cNvCxnSpPr>
          <p:nvPr/>
        </p:nvCxnSpPr>
        <p:spPr>
          <a:xfrm>
            <a:off x="3289935" y="2082469"/>
            <a:ext cx="243860" cy="148448"/>
          </a:xfrm>
          <a:prstGeom prst="line">
            <a:avLst/>
          </a:prstGeom>
          <a:ln w="6350">
            <a:solidFill>
              <a:srgbClr val="A040A0"/>
            </a:solidFill>
          </a:ln>
        </p:spPr>
        <p:style>
          <a:lnRef idx="1">
            <a:schemeClr val="accent1"/>
          </a:lnRef>
          <a:fillRef idx="0">
            <a:schemeClr val="accent1"/>
          </a:fillRef>
          <a:effectRef idx="0">
            <a:schemeClr val="accent1"/>
          </a:effectRef>
          <a:fontRef idx="minor">
            <a:schemeClr val="tx1"/>
          </a:fontRef>
        </p:style>
      </p:cxnSp>
      <p:cxnSp>
        <p:nvCxnSpPr>
          <p:cNvPr id="598" name="Straight Connector 597"/>
          <p:cNvCxnSpPr>
            <a:stCxn id="15423" idx="1"/>
            <a:endCxn id="15424" idx="2"/>
          </p:cNvCxnSpPr>
          <p:nvPr/>
        </p:nvCxnSpPr>
        <p:spPr>
          <a:xfrm flipV="1">
            <a:off x="3568426" y="2082469"/>
            <a:ext cx="223657" cy="148448"/>
          </a:xfrm>
          <a:prstGeom prst="line">
            <a:avLst/>
          </a:prstGeom>
          <a:ln w="6350">
            <a:solidFill>
              <a:srgbClr val="A040A0"/>
            </a:solidFill>
          </a:ln>
        </p:spPr>
        <p:style>
          <a:lnRef idx="1">
            <a:schemeClr val="accent1"/>
          </a:lnRef>
          <a:fillRef idx="0">
            <a:schemeClr val="accent1"/>
          </a:fillRef>
          <a:effectRef idx="0">
            <a:schemeClr val="accent1"/>
          </a:effectRef>
          <a:fontRef idx="minor">
            <a:schemeClr val="tx1"/>
          </a:fontRef>
        </p:style>
      </p:cxnSp>
      <p:cxnSp>
        <p:nvCxnSpPr>
          <p:cNvPr id="599" name="Straight Connector 598"/>
          <p:cNvCxnSpPr>
            <a:stCxn id="15424" idx="1"/>
            <a:endCxn id="15425" idx="2"/>
          </p:cNvCxnSpPr>
          <p:nvPr/>
        </p:nvCxnSpPr>
        <p:spPr>
          <a:xfrm>
            <a:off x="3828157" y="2082469"/>
            <a:ext cx="235201" cy="232475"/>
          </a:xfrm>
          <a:prstGeom prst="line">
            <a:avLst/>
          </a:prstGeom>
          <a:ln w="6350">
            <a:solidFill>
              <a:srgbClr val="A040A0"/>
            </a:solidFill>
          </a:ln>
        </p:spPr>
        <p:style>
          <a:lnRef idx="1">
            <a:schemeClr val="accent1"/>
          </a:lnRef>
          <a:fillRef idx="0">
            <a:schemeClr val="accent1"/>
          </a:fillRef>
          <a:effectRef idx="0">
            <a:schemeClr val="accent1"/>
          </a:effectRef>
          <a:fontRef idx="minor">
            <a:schemeClr val="tx1"/>
          </a:fontRef>
        </p:style>
      </p:cxnSp>
      <p:cxnSp>
        <p:nvCxnSpPr>
          <p:cNvPr id="600" name="Straight Connector 599"/>
          <p:cNvCxnSpPr>
            <a:stCxn id="15425" idx="1"/>
            <a:endCxn id="15426" idx="2"/>
          </p:cNvCxnSpPr>
          <p:nvPr/>
        </p:nvCxnSpPr>
        <p:spPr>
          <a:xfrm>
            <a:off x="4099433" y="2314943"/>
            <a:ext cx="229429" cy="0"/>
          </a:xfrm>
          <a:prstGeom prst="line">
            <a:avLst/>
          </a:prstGeom>
          <a:ln w="6350">
            <a:solidFill>
              <a:srgbClr val="A040A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19_Blank">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0_Blank">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2957</Words>
  <Application>Microsoft Office PowerPoint</Application>
  <PresentationFormat>On-screen Show (4:3)</PresentationFormat>
  <Paragraphs>460</Paragraphs>
  <Slides>15</Slides>
  <Notes>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19_Blank</vt:lpstr>
      <vt:lpstr>20_Blank</vt:lpstr>
      <vt:lpstr>Risk Management Croatian Insurance Days 2010</vt:lpstr>
      <vt:lpstr>Contents</vt:lpstr>
      <vt:lpstr>What is Risk Appetite?</vt:lpstr>
      <vt:lpstr>What are Stakeholder Expectations?</vt:lpstr>
      <vt:lpstr>Challenges Implementing Risk Appetite</vt:lpstr>
      <vt:lpstr>Current Industry Approaches</vt:lpstr>
      <vt:lpstr>Metrics – It’s not just about capital!</vt:lpstr>
      <vt:lpstr>Metrics – Capital at Risk</vt:lpstr>
      <vt:lpstr>Slide 9</vt:lpstr>
      <vt:lpstr>Metrics – Earnings at Risk</vt:lpstr>
      <vt:lpstr>Where on the distribution?</vt:lpstr>
      <vt:lpstr>Embedding Risk Appetite</vt:lpstr>
      <vt:lpstr>Setting Risk Appetite Limits</vt:lpstr>
      <vt:lpstr>Conclusion</vt:lpstr>
      <vt:lpstr>Slide 15</vt:lpstr>
    </vt:vector>
  </TitlesOfParts>
  <Company>Deloitte Central Europe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 Croatian</dc:title>
  <dc:creator>Mariann Bodor</dc:creator>
  <cp:lastModifiedBy>Jiri Fialka</cp:lastModifiedBy>
  <cp:revision>6</cp:revision>
  <dcterms:created xsi:type="dcterms:W3CDTF">2010-11-09T09:51:58Z</dcterms:created>
  <dcterms:modified xsi:type="dcterms:W3CDTF">2010-11-09T15:46:04Z</dcterms:modified>
</cp:coreProperties>
</file>